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5.jpg" ContentType="image/png"/>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5"/>
  </p:notesMasterIdLst>
  <p:sldIdLst>
    <p:sldId id="256" r:id="rId2"/>
    <p:sldId id="257" r:id="rId3"/>
    <p:sldId id="258" r:id="rId4"/>
    <p:sldId id="259" r:id="rId5"/>
    <p:sldId id="293" r:id="rId6"/>
    <p:sldId id="261" r:id="rId7"/>
    <p:sldId id="262" r:id="rId8"/>
    <p:sldId id="263" r:id="rId9"/>
    <p:sldId id="264" r:id="rId10"/>
    <p:sldId id="265" r:id="rId11"/>
    <p:sldId id="269" r:id="rId12"/>
    <p:sldId id="270" r:id="rId13"/>
    <p:sldId id="271" r:id="rId14"/>
    <p:sldId id="272" r:id="rId15"/>
    <p:sldId id="294" r:id="rId16"/>
    <p:sldId id="311" r:id="rId17"/>
    <p:sldId id="312" r:id="rId18"/>
    <p:sldId id="342" r:id="rId19"/>
    <p:sldId id="343" r:id="rId20"/>
    <p:sldId id="313" r:id="rId21"/>
    <p:sldId id="314" r:id="rId22"/>
    <p:sldId id="344" r:id="rId23"/>
    <p:sldId id="345" r:id="rId24"/>
    <p:sldId id="276" r:id="rId25"/>
    <p:sldId id="285" r:id="rId26"/>
    <p:sldId id="308" r:id="rId27"/>
    <p:sldId id="309" r:id="rId28"/>
    <p:sldId id="310" r:id="rId29"/>
    <p:sldId id="298" r:id="rId30"/>
    <p:sldId id="299" r:id="rId31"/>
    <p:sldId id="297" r:id="rId32"/>
    <p:sldId id="305" r:id="rId33"/>
    <p:sldId id="306" r:id="rId34"/>
    <p:sldId id="346" r:id="rId35"/>
    <p:sldId id="347" r:id="rId36"/>
    <p:sldId id="348" r:id="rId37"/>
    <p:sldId id="353" r:id="rId38"/>
    <p:sldId id="349" r:id="rId39"/>
    <p:sldId id="354" r:id="rId40"/>
    <p:sldId id="350" r:id="rId41"/>
    <p:sldId id="630" r:id="rId42"/>
    <p:sldId id="283" r:id="rId43"/>
    <p:sldId id="281"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1425"/>
  </p:normalViewPr>
  <p:slideViewPr>
    <p:cSldViewPr snapToGrid="0" snapToObjects="1">
      <p:cViewPr varScale="1">
        <p:scale>
          <a:sx n="101" d="100"/>
          <a:sy n="101" d="100"/>
        </p:scale>
        <p:origin x="24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stin Carmel" userId="18130499-637a-4d07-9bb5-b4a28550e137" providerId="ADAL" clId="{0EAED05A-AAA1-A84B-9702-CA6E629126E0}"/>
    <pc:docChg chg="addSld delSld modSld">
      <pc:chgData name="Justin Carmel" userId="18130499-637a-4d07-9bb5-b4a28550e137" providerId="ADAL" clId="{0EAED05A-AAA1-A84B-9702-CA6E629126E0}" dt="2022-09-25T22:20:44.565" v="1" actId="2696"/>
      <pc:docMkLst>
        <pc:docMk/>
      </pc:docMkLst>
      <pc:sldChg chg="del">
        <pc:chgData name="Justin Carmel" userId="18130499-637a-4d07-9bb5-b4a28550e137" providerId="ADAL" clId="{0EAED05A-AAA1-A84B-9702-CA6E629126E0}" dt="2022-09-25T22:20:44.565" v="1" actId="2696"/>
        <pc:sldMkLst>
          <pc:docMk/>
          <pc:sldMk cId="2519925468" sldId="351"/>
        </pc:sldMkLst>
      </pc:sldChg>
      <pc:sldChg chg="add">
        <pc:chgData name="Justin Carmel" userId="18130499-637a-4d07-9bb5-b4a28550e137" providerId="ADAL" clId="{0EAED05A-AAA1-A84B-9702-CA6E629126E0}" dt="2022-09-25T22:20:19.370" v="0"/>
        <pc:sldMkLst>
          <pc:docMk/>
          <pc:sldMk cId="2723520920" sldId="63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edianvillar/Documents/Data%20Representatio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dianvillar/Documents/Data%20Representatio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edianvillar/Documents/Data%20Representation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Distributio</a:t>
            </a:r>
            <a:r>
              <a:rPr lang="en-US" baseline="0"/>
              <a:t>n of </a:t>
            </a:r>
            <a:r>
              <a:rPr lang="en-US"/>
              <a:t>Practices</a:t>
            </a:r>
            <a:r>
              <a:rPr lang="en-US" baseline="0"/>
              <a:t> in Experiments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spPr>
            <a:solidFill>
              <a:schemeClr val="accent1">
                <a:alpha val="75000"/>
              </a:schemeClr>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ED7A-CA42-8E71-DE6FF3C30FBF}"/>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1-ED7A-CA42-8E71-DE6FF3C30FBF}"/>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2-ED7A-CA42-8E71-DE6FF3C30FBF}"/>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3-ED7A-CA42-8E71-DE6FF3C30FBF}"/>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4-ED7A-CA42-8E71-DE6FF3C30FBF}"/>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ED7A-CA42-8E71-DE6FF3C30FBF}"/>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1-EAF6-8041-B7C1-09CB6952F4D6}"/>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3-EAF6-8041-B7C1-09CB6952F4D6}"/>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5-EAF6-8041-B7C1-09CB6952F4D6}"/>
              </c:ext>
            </c:extLst>
          </c:dPt>
          <c:dPt>
            <c:idx val="20"/>
            <c:invertIfNegative val="0"/>
            <c:bubble3D val="0"/>
            <c:spPr>
              <a:solidFill>
                <a:schemeClr val="accent3"/>
              </a:solidFill>
              <a:ln>
                <a:noFill/>
              </a:ln>
              <a:effectLst/>
            </c:spPr>
            <c:extLst>
              <c:ext xmlns:c16="http://schemas.microsoft.com/office/drawing/2014/chart" uri="{C3380CC4-5D6E-409C-BE32-E72D297353CC}">
                <c16:uniqueId val="{00000007-EAF6-8041-B7C1-09CB6952F4D6}"/>
              </c:ext>
            </c:extLst>
          </c:dPt>
          <c:dPt>
            <c:idx val="21"/>
            <c:invertIfNegative val="0"/>
            <c:bubble3D val="0"/>
            <c:spPr>
              <a:solidFill>
                <a:schemeClr val="accent3"/>
              </a:solidFill>
              <a:ln>
                <a:noFill/>
              </a:ln>
              <a:effectLst/>
            </c:spPr>
            <c:extLst>
              <c:ext xmlns:c16="http://schemas.microsoft.com/office/drawing/2014/chart" uri="{C3380CC4-5D6E-409C-BE32-E72D297353CC}">
                <c16:uniqueId val="{00000009-EAF6-8041-B7C1-09CB6952F4D6}"/>
              </c:ext>
            </c:extLst>
          </c:dPt>
          <c:dPt>
            <c:idx val="22"/>
            <c:invertIfNegative val="0"/>
            <c:bubble3D val="0"/>
            <c:spPr>
              <a:solidFill>
                <a:schemeClr val="accent3"/>
              </a:solidFill>
              <a:ln>
                <a:noFill/>
              </a:ln>
              <a:effectLst/>
            </c:spPr>
            <c:extLst>
              <c:ext xmlns:c16="http://schemas.microsoft.com/office/drawing/2014/chart" uri="{C3380CC4-5D6E-409C-BE32-E72D297353CC}">
                <c16:uniqueId val="{0000000B-EAF6-8041-B7C1-09CB6952F4D6}"/>
              </c:ext>
            </c:extLst>
          </c:dPt>
          <c:dPt>
            <c:idx val="23"/>
            <c:invertIfNegative val="0"/>
            <c:bubble3D val="0"/>
            <c:spPr>
              <a:solidFill>
                <a:schemeClr val="accent3"/>
              </a:solidFill>
              <a:ln>
                <a:noFill/>
              </a:ln>
              <a:effectLst/>
            </c:spPr>
            <c:extLst>
              <c:ext xmlns:c16="http://schemas.microsoft.com/office/drawing/2014/chart" uri="{C3380CC4-5D6E-409C-BE32-E72D297353CC}">
                <c16:uniqueId val="{0000000D-EAF6-8041-B7C1-09CB6952F4D6}"/>
              </c:ext>
            </c:extLst>
          </c:dPt>
          <c:dPt>
            <c:idx val="24"/>
            <c:invertIfNegative val="0"/>
            <c:bubble3D val="0"/>
            <c:spPr>
              <a:solidFill>
                <a:schemeClr val="accent3"/>
              </a:solidFill>
              <a:ln>
                <a:noFill/>
              </a:ln>
              <a:effectLst/>
            </c:spPr>
            <c:extLst>
              <c:ext xmlns:c16="http://schemas.microsoft.com/office/drawing/2014/chart" uri="{C3380CC4-5D6E-409C-BE32-E72D297353CC}">
                <c16:uniqueId val="{0000000F-EAF6-8041-B7C1-09CB6952F4D6}"/>
              </c:ext>
            </c:extLst>
          </c:dPt>
          <c:dPt>
            <c:idx val="30"/>
            <c:invertIfNegative val="0"/>
            <c:bubble3D val="0"/>
            <c:spPr>
              <a:solidFill>
                <a:schemeClr val="accent4"/>
              </a:solidFill>
              <a:ln>
                <a:noFill/>
              </a:ln>
              <a:effectLst/>
            </c:spPr>
            <c:extLst>
              <c:ext xmlns:c16="http://schemas.microsoft.com/office/drawing/2014/chart" uri="{C3380CC4-5D6E-409C-BE32-E72D297353CC}">
                <c16:uniqueId val="{00000011-EAF6-8041-B7C1-09CB6952F4D6}"/>
              </c:ext>
            </c:extLst>
          </c:dPt>
          <c:dPt>
            <c:idx val="31"/>
            <c:invertIfNegative val="0"/>
            <c:bubble3D val="0"/>
            <c:spPr>
              <a:solidFill>
                <a:schemeClr val="accent4"/>
              </a:solidFill>
              <a:ln>
                <a:noFill/>
              </a:ln>
              <a:effectLst/>
            </c:spPr>
            <c:extLst>
              <c:ext xmlns:c16="http://schemas.microsoft.com/office/drawing/2014/chart" uri="{C3380CC4-5D6E-409C-BE32-E72D297353CC}">
                <c16:uniqueId val="{00000013-EAF6-8041-B7C1-09CB6952F4D6}"/>
              </c:ext>
            </c:extLst>
          </c:dPt>
          <c:dPt>
            <c:idx val="40"/>
            <c:invertIfNegative val="0"/>
            <c:bubble3D val="0"/>
            <c:spPr>
              <a:solidFill>
                <a:schemeClr val="accent5"/>
              </a:solidFill>
              <a:ln>
                <a:noFill/>
              </a:ln>
              <a:effectLst/>
            </c:spPr>
            <c:extLst>
              <c:ext xmlns:c16="http://schemas.microsoft.com/office/drawing/2014/chart" uri="{C3380CC4-5D6E-409C-BE32-E72D297353CC}">
                <c16:uniqueId val="{00000015-EAF6-8041-B7C1-09CB6952F4D6}"/>
              </c:ext>
            </c:extLst>
          </c:dPt>
          <c:dPt>
            <c:idx val="41"/>
            <c:invertIfNegative val="0"/>
            <c:bubble3D val="0"/>
            <c:spPr>
              <a:solidFill>
                <a:schemeClr val="accent5"/>
              </a:solidFill>
              <a:ln>
                <a:noFill/>
              </a:ln>
              <a:effectLst/>
            </c:spPr>
            <c:extLst>
              <c:ext xmlns:c16="http://schemas.microsoft.com/office/drawing/2014/chart" uri="{C3380CC4-5D6E-409C-BE32-E72D297353CC}">
                <c16:uniqueId val="{00000017-EAF6-8041-B7C1-09CB6952F4D6}"/>
              </c:ext>
            </c:extLst>
          </c:dPt>
          <c:dPt>
            <c:idx val="42"/>
            <c:invertIfNegative val="0"/>
            <c:bubble3D val="0"/>
            <c:spPr>
              <a:solidFill>
                <a:schemeClr val="accent5"/>
              </a:solidFill>
              <a:ln>
                <a:noFill/>
              </a:ln>
              <a:effectLst/>
            </c:spPr>
            <c:extLst>
              <c:ext xmlns:c16="http://schemas.microsoft.com/office/drawing/2014/chart" uri="{C3380CC4-5D6E-409C-BE32-E72D297353CC}">
                <c16:uniqueId val="{00000019-EAF6-8041-B7C1-09CB6952F4D6}"/>
              </c:ext>
            </c:extLst>
          </c:dPt>
          <c:xVal>
            <c:numRef>
              <c:f>'Bubble Pot'!$B$49:$B$98</c:f>
              <c:numCache>
                <c:formatCode>General</c:formatCode>
                <c:ptCount val="50"/>
                <c:pt idx="0">
                  <c:v>1</c:v>
                </c:pt>
                <c:pt idx="1">
                  <c:v>1</c:v>
                </c:pt>
                <c:pt idx="2">
                  <c:v>1</c:v>
                </c:pt>
                <c:pt idx="3">
                  <c:v>1</c:v>
                </c:pt>
                <c:pt idx="4">
                  <c:v>1</c:v>
                </c:pt>
                <c:pt idx="5">
                  <c:v>1</c:v>
                </c:pt>
                <c:pt idx="6">
                  <c:v>1</c:v>
                </c:pt>
                <c:pt idx="7">
                  <c:v>1</c:v>
                </c:pt>
                <c:pt idx="8">
                  <c:v>1</c:v>
                </c:pt>
                <c:pt idx="9">
                  <c:v>1</c:v>
                </c:pt>
                <c:pt idx="10">
                  <c:v>2</c:v>
                </c:pt>
                <c:pt idx="11">
                  <c:v>2</c:v>
                </c:pt>
                <c:pt idx="12">
                  <c:v>2</c:v>
                </c:pt>
                <c:pt idx="13">
                  <c:v>2</c:v>
                </c:pt>
                <c:pt idx="14">
                  <c:v>2</c:v>
                </c:pt>
                <c:pt idx="15">
                  <c:v>2</c:v>
                </c:pt>
                <c:pt idx="16">
                  <c:v>2</c:v>
                </c:pt>
                <c:pt idx="17">
                  <c:v>2</c:v>
                </c:pt>
                <c:pt idx="18">
                  <c:v>2</c:v>
                </c:pt>
                <c:pt idx="19">
                  <c:v>2</c:v>
                </c:pt>
                <c:pt idx="20">
                  <c:v>3</c:v>
                </c:pt>
                <c:pt idx="21">
                  <c:v>3</c:v>
                </c:pt>
                <c:pt idx="22">
                  <c:v>3</c:v>
                </c:pt>
                <c:pt idx="23">
                  <c:v>3</c:v>
                </c:pt>
                <c:pt idx="24">
                  <c:v>3</c:v>
                </c:pt>
                <c:pt idx="25">
                  <c:v>3</c:v>
                </c:pt>
                <c:pt idx="26">
                  <c:v>3</c:v>
                </c:pt>
                <c:pt idx="27">
                  <c:v>3</c:v>
                </c:pt>
                <c:pt idx="28">
                  <c:v>3</c:v>
                </c:pt>
                <c:pt idx="29">
                  <c:v>3</c:v>
                </c:pt>
                <c:pt idx="30">
                  <c:v>4</c:v>
                </c:pt>
                <c:pt idx="31">
                  <c:v>4</c:v>
                </c:pt>
                <c:pt idx="32">
                  <c:v>4</c:v>
                </c:pt>
                <c:pt idx="33">
                  <c:v>4</c:v>
                </c:pt>
                <c:pt idx="34">
                  <c:v>4</c:v>
                </c:pt>
                <c:pt idx="35">
                  <c:v>4</c:v>
                </c:pt>
                <c:pt idx="36">
                  <c:v>4</c:v>
                </c:pt>
                <c:pt idx="37">
                  <c:v>4</c:v>
                </c:pt>
                <c:pt idx="38">
                  <c:v>4</c:v>
                </c:pt>
                <c:pt idx="39">
                  <c:v>4</c:v>
                </c:pt>
                <c:pt idx="40">
                  <c:v>5</c:v>
                </c:pt>
                <c:pt idx="41">
                  <c:v>5</c:v>
                </c:pt>
                <c:pt idx="42">
                  <c:v>5</c:v>
                </c:pt>
                <c:pt idx="43">
                  <c:v>5</c:v>
                </c:pt>
                <c:pt idx="44">
                  <c:v>5</c:v>
                </c:pt>
                <c:pt idx="45">
                  <c:v>5</c:v>
                </c:pt>
                <c:pt idx="46">
                  <c:v>5</c:v>
                </c:pt>
                <c:pt idx="47">
                  <c:v>5</c:v>
                </c:pt>
                <c:pt idx="48">
                  <c:v>5</c:v>
                </c:pt>
                <c:pt idx="49">
                  <c:v>5</c:v>
                </c:pt>
              </c:numCache>
            </c:numRef>
          </c:xVal>
          <c:yVal>
            <c:numRef>
              <c:f>'Bubble Pot'!$C$49:$C$98</c:f>
              <c:numCache>
                <c:formatCode>General</c:formatCode>
                <c:ptCount val="50"/>
                <c:pt idx="0">
                  <c:v>0</c:v>
                </c:pt>
                <c:pt idx="1">
                  <c:v>1</c:v>
                </c:pt>
                <c:pt idx="2">
                  <c:v>2</c:v>
                </c:pt>
                <c:pt idx="3">
                  <c:v>3</c:v>
                </c:pt>
                <c:pt idx="4">
                  <c:v>4</c:v>
                </c:pt>
                <c:pt idx="5">
                  <c:v>5</c:v>
                </c:pt>
                <c:pt idx="6">
                  <c:v>6</c:v>
                </c:pt>
                <c:pt idx="7">
                  <c:v>7</c:v>
                </c:pt>
                <c:pt idx="8">
                  <c:v>8</c:v>
                </c:pt>
                <c:pt idx="9">
                  <c:v>9</c:v>
                </c:pt>
                <c:pt idx="10">
                  <c:v>0</c:v>
                </c:pt>
                <c:pt idx="11">
                  <c:v>1</c:v>
                </c:pt>
                <c:pt idx="12">
                  <c:v>2</c:v>
                </c:pt>
                <c:pt idx="13">
                  <c:v>3</c:v>
                </c:pt>
                <c:pt idx="14">
                  <c:v>4</c:v>
                </c:pt>
                <c:pt idx="15">
                  <c:v>5</c:v>
                </c:pt>
                <c:pt idx="16">
                  <c:v>6</c:v>
                </c:pt>
                <c:pt idx="17">
                  <c:v>7</c:v>
                </c:pt>
                <c:pt idx="18">
                  <c:v>8</c:v>
                </c:pt>
                <c:pt idx="19">
                  <c:v>9</c:v>
                </c:pt>
                <c:pt idx="20">
                  <c:v>0</c:v>
                </c:pt>
                <c:pt idx="21">
                  <c:v>1</c:v>
                </c:pt>
                <c:pt idx="22">
                  <c:v>2</c:v>
                </c:pt>
                <c:pt idx="23">
                  <c:v>3</c:v>
                </c:pt>
                <c:pt idx="24">
                  <c:v>4</c:v>
                </c:pt>
                <c:pt idx="25">
                  <c:v>5</c:v>
                </c:pt>
                <c:pt idx="26">
                  <c:v>6</c:v>
                </c:pt>
                <c:pt idx="27">
                  <c:v>7</c:v>
                </c:pt>
                <c:pt idx="28">
                  <c:v>8</c:v>
                </c:pt>
                <c:pt idx="29">
                  <c:v>9</c:v>
                </c:pt>
                <c:pt idx="30">
                  <c:v>0</c:v>
                </c:pt>
                <c:pt idx="31">
                  <c:v>1</c:v>
                </c:pt>
                <c:pt idx="32">
                  <c:v>2</c:v>
                </c:pt>
                <c:pt idx="33">
                  <c:v>3</c:v>
                </c:pt>
                <c:pt idx="34">
                  <c:v>4</c:v>
                </c:pt>
                <c:pt idx="35">
                  <c:v>5</c:v>
                </c:pt>
                <c:pt idx="36">
                  <c:v>6</c:v>
                </c:pt>
                <c:pt idx="37">
                  <c:v>7</c:v>
                </c:pt>
                <c:pt idx="38">
                  <c:v>8</c:v>
                </c:pt>
                <c:pt idx="39">
                  <c:v>9</c:v>
                </c:pt>
                <c:pt idx="40">
                  <c:v>0</c:v>
                </c:pt>
                <c:pt idx="41">
                  <c:v>1</c:v>
                </c:pt>
                <c:pt idx="42">
                  <c:v>2</c:v>
                </c:pt>
                <c:pt idx="43">
                  <c:v>3</c:v>
                </c:pt>
                <c:pt idx="44">
                  <c:v>4</c:v>
                </c:pt>
                <c:pt idx="45">
                  <c:v>5</c:v>
                </c:pt>
                <c:pt idx="46">
                  <c:v>6</c:v>
                </c:pt>
                <c:pt idx="47">
                  <c:v>7</c:v>
                </c:pt>
                <c:pt idx="48">
                  <c:v>8</c:v>
                </c:pt>
                <c:pt idx="49">
                  <c:v>9</c:v>
                </c:pt>
              </c:numCache>
            </c:numRef>
          </c:yVal>
          <c:bubbleSize>
            <c:numRef>
              <c:f>'Bubble Pot'!$D$49:$D$98</c:f>
              <c:numCache>
                <c:formatCode>General</c:formatCode>
                <c:ptCount val="50"/>
                <c:pt idx="0">
                  <c:v>4</c:v>
                </c:pt>
                <c:pt idx="1">
                  <c:v>1</c:v>
                </c:pt>
                <c:pt idx="2">
                  <c:v>1</c:v>
                </c:pt>
                <c:pt idx="3">
                  <c:v>3</c:v>
                </c:pt>
                <c:pt idx="4">
                  <c:v>2</c:v>
                </c:pt>
                <c:pt idx="5">
                  <c:v>2</c:v>
                </c:pt>
                <c:pt idx="6">
                  <c:v>0</c:v>
                </c:pt>
                <c:pt idx="7">
                  <c:v>0</c:v>
                </c:pt>
                <c:pt idx="8">
                  <c:v>0</c:v>
                </c:pt>
                <c:pt idx="9">
                  <c:v>0</c:v>
                </c:pt>
                <c:pt idx="10">
                  <c:v>12</c:v>
                </c:pt>
                <c:pt idx="11">
                  <c:v>2</c:v>
                </c:pt>
                <c:pt idx="12">
                  <c:v>2</c:v>
                </c:pt>
                <c:pt idx="13">
                  <c:v>0</c:v>
                </c:pt>
                <c:pt idx="14">
                  <c:v>0</c:v>
                </c:pt>
                <c:pt idx="15">
                  <c:v>0</c:v>
                </c:pt>
                <c:pt idx="16">
                  <c:v>0</c:v>
                </c:pt>
                <c:pt idx="17">
                  <c:v>0</c:v>
                </c:pt>
                <c:pt idx="18">
                  <c:v>0</c:v>
                </c:pt>
                <c:pt idx="19">
                  <c:v>0</c:v>
                </c:pt>
                <c:pt idx="20">
                  <c:v>3</c:v>
                </c:pt>
                <c:pt idx="21">
                  <c:v>4</c:v>
                </c:pt>
                <c:pt idx="22">
                  <c:v>1</c:v>
                </c:pt>
                <c:pt idx="23">
                  <c:v>1</c:v>
                </c:pt>
                <c:pt idx="24">
                  <c:v>1</c:v>
                </c:pt>
                <c:pt idx="25">
                  <c:v>0</c:v>
                </c:pt>
                <c:pt idx="26">
                  <c:v>0</c:v>
                </c:pt>
                <c:pt idx="27">
                  <c:v>0</c:v>
                </c:pt>
                <c:pt idx="28">
                  <c:v>0</c:v>
                </c:pt>
                <c:pt idx="29">
                  <c:v>0</c:v>
                </c:pt>
                <c:pt idx="30">
                  <c:v>5</c:v>
                </c:pt>
                <c:pt idx="31">
                  <c:v>4</c:v>
                </c:pt>
                <c:pt idx="32">
                  <c:v>0</c:v>
                </c:pt>
                <c:pt idx="33">
                  <c:v>0</c:v>
                </c:pt>
                <c:pt idx="34">
                  <c:v>0</c:v>
                </c:pt>
                <c:pt idx="35">
                  <c:v>0</c:v>
                </c:pt>
                <c:pt idx="36">
                  <c:v>0</c:v>
                </c:pt>
                <c:pt idx="37">
                  <c:v>0</c:v>
                </c:pt>
                <c:pt idx="38">
                  <c:v>0</c:v>
                </c:pt>
                <c:pt idx="39">
                  <c:v>0</c:v>
                </c:pt>
                <c:pt idx="40">
                  <c:v>3</c:v>
                </c:pt>
                <c:pt idx="41">
                  <c:v>6</c:v>
                </c:pt>
                <c:pt idx="42">
                  <c:v>3</c:v>
                </c:pt>
                <c:pt idx="43">
                  <c:v>0</c:v>
                </c:pt>
                <c:pt idx="44">
                  <c:v>0</c:v>
                </c:pt>
                <c:pt idx="45">
                  <c:v>0</c:v>
                </c:pt>
                <c:pt idx="46">
                  <c:v>0</c:v>
                </c:pt>
                <c:pt idx="47">
                  <c:v>0</c:v>
                </c:pt>
                <c:pt idx="48">
                  <c:v>0</c:v>
                </c:pt>
                <c:pt idx="49">
                  <c:v>0</c:v>
                </c:pt>
              </c:numCache>
            </c:numRef>
          </c:bubbleSize>
          <c:bubble3D val="0"/>
          <c:extLst>
            <c:ext xmlns:c16="http://schemas.microsoft.com/office/drawing/2014/chart" uri="{C3380CC4-5D6E-409C-BE32-E72D297353CC}">
              <c16:uniqueId val="{0000001A-EAF6-8041-B7C1-09CB6952F4D6}"/>
            </c:ext>
          </c:extLst>
        </c:ser>
        <c:dLbls>
          <c:showLegendKey val="0"/>
          <c:showVal val="0"/>
          <c:showCatName val="0"/>
          <c:showSerName val="0"/>
          <c:showPercent val="0"/>
          <c:showBubbleSize val="0"/>
        </c:dLbls>
        <c:bubbleScale val="40"/>
        <c:showNegBubbles val="0"/>
        <c:axId val="519431776"/>
        <c:axId val="519132656"/>
      </c:bubbleChart>
      <c:valAx>
        <c:axId val="5194317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9132656"/>
        <c:crossesAt val="0"/>
        <c:crossBetween val="midCat"/>
      </c:valAx>
      <c:valAx>
        <c:axId val="519132656"/>
        <c:scaling>
          <c:orientation val="minMax"/>
          <c:max val="9"/>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Practices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9431776"/>
        <c:crossesAt val="0"/>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Total</a:t>
            </a:r>
            <a:r>
              <a:rPr lang="en-US" sz="1800" baseline="0" dirty="0"/>
              <a:t> Percent by Practice </a:t>
            </a:r>
          </a:p>
          <a:p>
            <a:pPr>
              <a:defRPr sz="1800"/>
            </a:pPr>
            <a:r>
              <a:rPr lang="en-US" sz="1800" baseline="0" dirty="0"/>
              <a:t>N=60</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'Practice Percents'!$A$2:$A$10</c:f>
              <c:strCache>
                <c:ptCount val="9"/>
                <c:pt idx="0">
                  <c:v>Ask Define questions</c:v>
                </c:pt>
                <c:pt idx="1">
                  <c:v>Develop Use Models</c:v>
                </c:pt>
                <c:pt idx="2">
                  <c:v>Plan Carry Out Inves.</c:v>
                </c:pt>
                <c:pt idx="3">
                  <c:v>Analyze Interpret Data</c:v>
                </c:pt>
                <c:pt idx="4">
                  <c:v>Math and Comp. Thinking</c:v>
                </c:pt>
                <c:pt idx="5">
                  <c:v>Construct Expl./ Argument from Evidence</c:v>
                </c:pt>
                <c:pt idx="6">
                  <c:v>Design Solutions</c:v>
                </c:pt>
                <c:pt idx="7">
                  <c:v>Obtain and Eval. Information</c:v>
                </c:pt>
                <c:pt idx="8">
                  <c:v>Communicate Information</c:v>
                </c:pt>
              </c:strCache>
            </c:strRef>
          </c:cat>
          <c:val>
            <c:numRef>
              <c:f>'Practice Percents'!$B$2:$B$10</c:f>
              <c:numCache>
                <c:formatCode>General</c:formatCode>
                <c:ptCount val="9"/>
                <c:pt idx="0">
                  <c:v>1.6666666666666667</c:v>
                </c:pt>
                <c:pt idx="1">
                  <c:v>15</c:v>
                </c:pt>
                <c:pt idx="2">
                  <c:v>18.333333333333332</c:v>
                </c:pt>
                <c:pt idx="3">
                  <c:v>41.666666666666671</c:v>
                </c:pt>
                <c:pt idx="4">
                  <c:v>8.3333333333333321</c:v>
                </c:pt>
                <c:pt idx="5">
                  <c:v>13.333333333333334</c:v>
                </c:pt>
                <c:pt idx="6">
                  <c:v>1.6666666666666667</c:v>
                </c:pt>
                <c:pt idx="7">
                  <c:v>0</c:v>
                </c:pt>
                <c:pt idx="8">
                  <c:v>6.666666666666667</c:v>
                </c:pt>
              </c:numCache>
            </c:numRef>
          </c:val>
          <c:extLst>
            <c:ext xmlns:c16="http://schemas.microsoft.com/office/drawing/2014/chart" uri="{C3380CC4-5D6E-409C-BE32-E72D297353CC}">
              <c16:uniqueId val="{00000000-8F6B-BA43-AA94-5A2E9FEC64AC}"/>
            </c:ext>
          </c:extLst>
        </c:ser>
        <c:dLbls>
          <c:showLegendKey val="0"/>
          <c:showVal val="0"/>
          <c:showCatName val="0"/>
          <c:showSerName val="0"/>
          <c:showPercent val="0"/>
          <c:showBubbleSize val="0"/>
        </c:dLbls>
        <c:gapWidth val="219"/>
        <c:overlap val="-27"/>
        <c:axId val="1909776144"/>
        <c:axId val="1909626400"/>
      </c:barChart>
      <c:catAx>
        <c:axId val="1909776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09626400"/>
        <c:crosses val="autoZero"/>
        <c:auto val="1"/>
        <c:lblAlgn val="ctr"/>
        <c:lblOffset val="100"/>
        <c:noMultiLvlLbl val="0"/>
      </c:catAx>
      <c:valAx>
        <c:axId val="1909626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Percent of Experiemtns(%) </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09776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Distribution of Practices in Experiments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ubbleChart>
        <c:varyColors val="0"/>
        <c:ser>
          <c:idx val="0"/>
          <c:order val="0"/>
          <c:spPr>
            <a:solidFill>
              <a:schemeClr val="accent1">
                <a:alpha val="75000"/>
              </a:schemeClr>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3B-0719-AF4C-988B-F5CB987243C0}"/>
              </c:ext>
            </c:extLst>
          </c:dPt>
          <c:dPt>
            <c:idx val="2"/>
            <c:invertIfNegative val="0"/>
            <c:bubble3D val="0"/>
            <c:spPr>
              <a:solidFill>
                <a:schemeClr val="accent1"/>
              </a:solidFill>
              <a:ln>
                <a:noFill/>
              </a:ln>
              <a:effectLst/>
            </c:spPr>
            <c:extLst>
              <c:ext xmlns:c16="http://schemas.microsoft.com/office/drawing/2014/chart" uri="{C3380CC4-5D6E-409C-BE32-E72D297353CC}">
                <c16:uniqueId val="{0000003C-0719-AF4C-988B-F5CB987243C0}"/>
              </c:ext>
            </c:extLst>
          </c:dPt>
          <c:dPt>
            <c:idx val="3"/>
            <c:invertIfNegative val="0"/>
            <c:bubble3D val="0"/>
            <c:spPr>
              <a:solidFill>
                <a:schemeClr val="accent1"/>
              </a:solidFill>
              <a:ln>
                <a:noFill/>
              </a:ln>
              <a:effectLst/>
            </c:spPr>
            <c:extLst>
              <c:ext xmlns:c16="http://schemas.microsoft.com/office/drawing/2014/chart" uri="{C3380CC4-5D6E-409C-BE32-E72D297353CC}">
                <c16:uniqueId val="{0000003D-0719-AF4C-988B-F5CB987243C0}"/>
              </c:ext>
            </c:extLst>
          </c:dPt>
          <c:dPt>
            <c:idx val="4"/>
            <c:invertIfNegative val="0"/>
            <c:bubble3D val="0"/>
            <c:spPr>
              <a:solidFill>
                <a:schemeClr val="accent1"/>
              </a:solidFill>
              <a:ln>
                <a:noFill/>
              </a:ln>
              <a:effectLst/>
            </c:spPr>
            <c:extLst>
              <c:ext xmlns:c16="http://schemas.microsoft.com/office/drawing/2014/chart" uri="{C3380CC4-5D6E-409C-BE32-E72D297353CC}">
                <c16:uniqueId val="{0000003E-0719-AF4C-988B-F5CB987243C0}"/>
              </c:ext>
            </c:extLst>
          </c:dPt>
          <c:dPt>
            <c:idx val="10"/>
            <c:invertIfNegative val="0"/>
            <c:bubble3D val="0"/>
            <c:spPr>
              <a:solidFill>
                <a:schemeClr val="accent2"/>
              </a:solidFill>
              <a:ln>
                <a:noFill/>
              </a:ln>
              <a:effectLst/>
            </c:spPr>
            <c:extLst>
              <c:ext xmlns:c16="http://schemas.microsoft.com/office/drawing/2014/chart" uri="{C3380CC4-5D6E-409C-BE32-E72D297353CC}">
                <c16:uniqueId val="{00000001-0719-AF4C-988B-F5CB987243C0}"/>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3-0719-AF4C-988B-F5CB987243C0}"/>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5-0719-AF4C-988B-F5CB987243C0}"/>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7-0719-AF4C-988B-F5CB987243C0}"/>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9-0719-AF4C-988B-F5CB987243C0}"/>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B-0719-AF4C-988B-F5CB987243C0}"/>
              </c:ext>
            </c:extLst>
          </c:dPt>
          <c:dPt>
            <c:idx val="20"/>
            <c:invertIfNegative val="0"/>
            <c:bubble3D val="0"/>
            <c:spPr>
              <a:solidFill>
                <a:schemeClr val="accent4"/>
              </a:solidFill>
              <a:ln>
                <a:noFill/>
              </a:ln>
              <a:effectLst/>
            </c:spPr>
            <c:extLst>
              <c:ext xmlns:c16="http://schemas.microsoft.com/office/drawing/2014/chart" uri="{C3380CC4-5D6E-409C-BE32-E72D297353CC}">
                <c16:uniqueId val="{0000000D-0719-AF4C-988B-F5CB987243C0}"/>
              </c:ext>
            </c:extLst>
          </c:dPt>
          <c:dPt>
            <c:idx val="21"/>
            <c:invertIfNegative val="0"/>
            <c:bubble3D val="0"/>
            <c:spPr>
              <a:solidFill>
                <a:schemeClr val="accent4"/>
              </a:solidFill>
              <a:ln>
                <a:noFill/>
              </a:ln>
              <a:effectLst/>
            </c:spPr>
            <c:extLst>
              <c:ext xmlns:c16="http://schemas.microsoft.com/office/drawing/2014/chart" uri="{C3380CC4-5D6E-409C-BE32-E72D297353CC}">
                <c16:uniqueId val="{0000000F-0719-AF4C-988B-F5CB987243C0}"/>
              </c:ext>
            </c:extLst>
          </c:dPt>
          <c:dPt>
            <c:idx val="22"/>
            <c:invertIfNegative val="0"/>
            <c:bubble3D val="0"/>
            <c:spPr>
              <a:solidFill>
                <a:schemeClr val="accent3"/>
              </a:solidFill>
              <a:ln>
                <a:noFill/>
              </a:ln>
              <a:effectLst/>
            </c:spPr>
            <c:extLst>
              <c:ext xmlns:c16="http://schemas.microsoft.com/office/drawing/2014/chart" uri="{C3380CC4-5D6E-409C-BE32-E72D297353CC}">
                <c16:uniqueId val="{00000011-0719-AF4C-988B-F5CB987243C0}"/>
              </c:ext>
            </c:extLst>
          </c:dPt>
          <c:dPt>
            <c:idx val="23"/>
            <c:invertIfNegative val="0"/>
            <c:bubble3D val="0"/>
            <c:spPr>
              <a:solidFill>
                <a:schemeClr val="accent3"/>
              </a:solidFill>
              <a:ln>
                <a:noFill/>
              </a:ln>
              <a:effectLst/>
            </c:spPr>
            <c:extLst>
              <c:ext xmlns:c16="http://schemas.microsoft.com/office/drawing/2014/chart" uri="{C3380CC4-5D6E-409C-BE32-E72D297353CC}">
                <c16:uniqueId val="{00000013-0719-AF4C-988B-F5CB987243C0}"/>
              </c:ext>
            </c:extLst>
          </c:dPt>
          <c:dPt>
            <c:idx val="24"/>
            <c:invertIfNegative val="0"/>
            <c:bubble3D val="0"/>
            <c:spPr>
              <a:solidFill>
                <a:schemeClr val="accent3"/>
              </a:solidFill>
              <a:ln>
                <a:noFill/>
              </a:ln>
              <a:effectLst/>
            </c:spPr>
            <c:extLst>
              <c:ext xmlns:c16="http://schemas.microsoft.com/office/drawing/2014/chart" uri="{C3380CC4-5D6E-409C-BE32-E72D297353CC}">
                <c16:uniqueId val="{00000015-0719-AF4C-988B-F5CB987243C0}"/>
              </c:ext>
            </c:extLst>
          </c:dPt>
          <c:dPt>
            <c:idx val="25"/>
            <c:invertIfNegative val="0"/>
            <c:bubble3D val="0"/>
            <c:spPr>
              <a:solidFill>
                <a:schemeClr val="accent3"/>
              </a:solidFill>
              <a:ln>
                <a:noFill/>
              </a:ln>
              <a:effectLst/>
            </c:spPr>
            <c:extLst>
              <c:ext xmlns:c16="http://schemas.microsoft.com/office/drawing/2014/chart" uri="{C3380CC4-5D6E-409C-BE32-E72D297353CC}">
                <c16:uniqueId val="{00000017-0719-AF4C-988B-F5CB987243C0}"/>
              </c:ext>
            </c:extLst>
          </c:dPt>
          <c:dPt>
            <c:idx val="26"/>
            <c:invertIfNegative val="0"/>
            <c:bubble3D val="0"/>
            <c:spPr>
              <a:solidFill>
                <a:schemeClr val="accent3"/>
              </a:solidFill>
              <a:ln>
                <a:noFill/>
              </a:ln>
              <a:effectLst/>
            </c:spPr>
            <c:extLst>
              <c:ext xmlns:c16="http://schemas.microsoft.com/office/drawing/2014/chart" uri="{C3380CC4-5D6E-409C-BE32-E72D297353CC}">
                <c16:uniqueId val="{00000019-0719-AF4C-988B-F5CB987243C0}"/>
              </c:ext>
            </c:extLst>
          </c:dPt>
          <c:dPt>
            <c:idx val="30"/>
            <c:invertIfNegative val="0"/>
            <c:bubble3D val="0"/>
            <c:spPr>
              <a:solidFill>
                <a:schemeClr val="accent6"/>
              </a:solidFill>
              <a:ln>
                <a:noFill/>
              </a:ln>
              <a:effectLst/>
            </c:spPr>
            <c:extLst>
              <c:ext xmlns:c16="http://schemas.microsoft.com/office/drawing/2014/chart" uri="{C3380CC4-5D6E-409C-BE32-E72D297353CC}">
                <c16:uniqueId val="{0000001B-0719-AF4C-988B-F5CB987243C0}"/>
              </c:ext>
            </c:extLst>
          </c:dPt>
          <c:dPt>
            <c:idx val="31"/>
            <c:invertIfNegative val="0"/>
            <c:bubble3D val="0"/>
            <c:spPr>
              <a:solidFill>
                <a:schemeClr val="accent6"/>
              </a:solidFill>
              <a:ln>
                <a:noFill/>
              </a:ln>
              <a:effectLst/>
            </c:spPr>
            <c:extLst>
              <c:ext xmlns:c16="http://schemas.microsoft.com/office/drawing/2014/chart" uri="{C3380CC4-5D6E-409C-BE32-E72D297353CC}">
                <c16:uniqueId val="{0000001D-0719-AF4C-988B-F5CB987243C0}"/>
              </c:ext>
            </c:extLst>
          </c:dPt>
          <c:dPt>
            <c:idx val="34"/>
            <c:invertIfNegative val="0"/>
            <c:bubble3D val="0"/>
            <c:spPr>
              <a:solidFill>
                <a:schemeClr val="accent4"/>
              </a:solidFill>
              <a:ln>
                <a:noFill/>
              </a:ln>
              <a:effectLst/>
            </c:spPr>
            <c:extLst>
              <c:ext xmlns:c16="http://schemas.microsoft.com/office/drawing/2014/chart" uri="{C3380CC4-5D6E-409C-BE32-E72D297353CC}">
                <c16:uniqueId val="{0000001F-0719-AF4C-988B-F5CB987243C0}"/>
              </c:ext>
            </c:extLst>
          </c:dPt>
          <c:dPt>
            <c:idx val="35"/>
            <c:invertIfNegative val="0"/>
            <c:bubble3D val="0"/>
            <c:spPr>
              <a:solidFill>
                <a:schemeClr val="accent4"/>
              </a:solidFill>
              <a:ln>
                <a:noFill/>
              </a:ln>
              <a:effectLst/>
            </c:spPr>
            <c:extLst>
              <c:ext xmlns:c16="http://schemas.microsoft.com/office/drawing/2014/chart" uri="{C3380CC4-5D6E-409C-BE32-E72D297353CC}">
                <c16:uniqueId val="{00000021-0719-AF4C-988B-F5CB987243C0}"/>
              </c:ext>
            </c:extLst>
          </c:dPt>
          <c:dPt>
            <c:idx val="36"/>
            <c:invertIfNegative val="0"/>
            <c:bubble3D val="0"/>
            <c:spPr>
              <a:solidFill>
                <a:schemeClr val="accent4"/>
              </a:solidFill>
              <a:ln>
                <a:noFill/>
              </a:ln>
              <a:effectLst/>
            </c:spPr>
            <c:extLst>
              <c:ext xmlns:c16="http://schemas.microsoft.com/office/drawing/2014/chart" uri="{C3380CC4-5D6E-409C-BE32-E72D297353CC}">
                <c16:uniqueId val="{00000023-0719-AF4C-988B-F5CB987243C0}"/>
              </c:ext>
            </c:extLst>
          </c:dPt>
          <c:dPt>
            <c:idx val="37"/>
            <c:invertIfNegative val="0"/>
            <c:bubble3D val="0"/>
            <c:spPr>
              <a:solidFill>
                <a:schemeClr val="accent4"/>
              </a:solidFill>
              <a:ln>
                <a:noFill/>
              </a:ln>
              <a:effectLst/>
            </c:spPr>
            <c:extLst>
              <c:ext xmlns:c16="http://schemas.microsoft.com/office/drawing/2014/chart" uri="{C3380CC4-5D6E-409C-BE32-E72D297353CC}">
                <c16:uniqueId val="{00000025-0719-AF4C-988B-F5CB987243C0}"/>
              </c:ext>
            </c:extLst>
          </c:dPt>
          <c:dPt>
            <c:idx val="38"/>
            <c:invertIfNegative val="0"/>
            <c:bubble3D val="0"/>
            <c:spPr>
              <a:solidFill>
                <a:schemeClr val="accent4"/>
              </a:solidFill>
              <a:ln>
                <a:noFill/>
              </a:ln>
              <a:effectLst/>
            </c:spPr>
            <c:extLst>
              <c:ext xmlns:c16="http://schemas.microsoft.com/office/drawing/2014/chart" uri="{C3380CC4-5D6E-409C-BE32-E72D297353CC}">
                <c16:uniqueId val="{00000027-0719-AF4C-988B-F5CB987243C0}"/>
              </c:ext>
            </c:extLst>
          </c:dPt>
          <c:dPt>
            <c:idx val="39"/>
            <c:invertIfNegative val="0"/>
            <c:bubble3D val="0"/>
            <c:spPr>
              <a:solidFill>
                <a:schemeClr val="accent6"/>
              </a:solidFill>
              <a:ln>
                <a:noFill/>
              </a:ln>
              <a:effectLst/>
            </c:spPr>
            <c:extLst>
              <c:ext xmlns:c16="http://schemas.microsoft.com/office/drawing/2014/chart" uri="{C3380CC4-5D6E-409C-BE32-E72D297353CC}">
                <c16:uniqueId val="{00000029-0719-AF4C-988B-F5CB987243C0}"/>
              </c:ext>
            </c:extLst>
          </c:dPt>
          <c:dPt>
            <c:idx val="40"/>
            <c:invertIfNegative val="0"/>
            <c:bubble3D val="0"/>
            <c:spPr>
              <a:solidFill>
                <a:schemeClr val="tx2"/>
              </a:solidFill>
              <a:ln>
                <a:noFill/>
              </a:ln>
              <a:effectLst/>
            </c:spPr>
            <c:extLst>
              <c:ext xmlns:c16="http://schemas.microsoft.com/office/drawing/2014/chart" uri="{C3380CC4-5D6E-409C-BE32-E72D297353CC}">
                <c16:uniqueId val="{0000002B-0719-AF4C-988B-F5CB987243C0}"/>
              </c:ext>
            </c:extLst>
          </c:dPt>
          <c:dPt>
            <c:idx val="41"/>
            <c:invertIfNegative val="0"/>
            <c:bubble3D val="0"/>
            <c:spPr>
              <a:solidFill>
                <a:schemeClr val="tx2"/>
              </a:solidFill>
              <a:ln>
                <a:noFill/>
              </a:ln>
              <a:effectLst/>
            </c:spPr>
            <c:extLst>
              <c:ext xmlns:c16="http://schemas.microsoft.com/office/drawing/2014/chart" uri="{C3380CC4-5D6E-409C-BE32-E72D297353CC}">
                <c16:uniqueId val="{0000002D-0719-AF4C-988B-F5CB987243C0}"/>
              </c:ext>
            </c:extLst>
          </c:dPt>
          <c:dPt>
            <c:idx val="42"/>
            <c:invertIfNegative val="0"/>
            <c:bubble3D val="0"/>
            <c:spPr>
              <a:solidFill>
                <a:schemeClr val="tx2"/>
              </a:solidFill>
              <a:ln>
                <a:noFill/>
              </a:ln>
              <a:effectLst/>
            </c:spPr>
            <c:extLst>
              <c:ext xmlns:c16="http://schemas.microsoft.com/office/drawing/2014/chart" uri="{C3380CC4-5D6E-409C-BE32-E72D297353CC}">
                <c16:uniqueId val="{0000002F-0719-AF4C-988B-F5CB987243C0}"/>
              </c:ext>
            </c:extLst>
          </c:dPt>
          <c:dPt>
            <c:idx val="45"/>
            <c:invertIfNegative val="0"/>
            <c:bubble3D val="0"/>
            <c:spPr>
              <a:solidFill>
                <a:schemeClr val="accent5"/>
              </a:solidFill>
              <a:ln>
                <a:noFill/>
              </a:ln>
              <a:effectLst/>
            </c:spPr>
            <c:extLst>
              <c:ext xmlns:c16="http://schemas.microsoft.com/office/drawing/2014/chart" uri="{C3380CC4-5D6E-409C-BE32-E72D297353CC}">
                <c16:uniqueId val="{00000031-0719-AF4C-988B-F5CB987243C0}"/>
              </c:ext>
            </c:extLst>
          </c:dPt>
          <c:dPt>
            <c:idx val="46"/>
            <c:invertIfNegative val="0"/>
            <c:bubble3D val="0"/>
            <c:spPr>
              <a:solidFill>
                <a:schemeClr val="accent5"/>
              </a:solidFill>
              <a:ln>
                <a:noFill/>
              </a:ln>
              <a:effectLst/>
            </c:spPr>
            <c:extLst>
              <c:ext xmlns:c16="http://schemas.microsoft.com/office/drawing/2014/chart" uri="{C3380CC4-5D6E-409C-BE32-E72D297353CC}">
                <c16:uniqueId val="{00000033-0719-AF4C-988B-F5CB987243C0}"/>
              </c:ext>
            </c:extLst>
          </c:dPt>
          <c:dPt>
            <c:idx val="47"/>
            <c:invertIfNegative val="0"/>
            <c:bubble3D val="0"/>
            <c:spPr>
              <a:solidFill>
                <a:schemeClr val="accent5"/>
              </a:solidFill>
              <a:ln>
                <a:noFill/>
              </a:ln>
              <a:effectLst/>
            </c:spPr>
            <c:extLst>
              <c:ext xmlns:c16="http://schemas.microsoft.com/office/drawing/2014/chart" uri="{C3380CC4-5D6E-409C-BE32-E72D297353CC}">
                <c16:uniqueId val="{00000035-0719-AF4C-988B-F5CB987243C0}"/>
              </c:ext>
            </c:extLst>
          </c:dPt>
          <c:dPt>
            <c:idx val="48"/>
            <c:invertIfNegative val="0"/>
            <c:bubble3D val="0"/>
            <c:spPr>
              <a:solidFill>
                <a:schemeClr val="accent5"/>
              </a:solidFill>
              <a:ln>
                <a:noFill/>
              </a:ln>
              <a:effectLst/>
            </c:spPr>
            <c:extLst>
              <c:ext xmlns:c16="http://schemas.microsoft.com/office/drawing/2014/chart" uri="{C3380CC4-5D6E-409C-BE32-E72D297353CC}">
                <c16:uniqueId val="{00000037-0719-AF4C-988B-F5CB987243C0}"/>
              </c:ext>
            </c:extLst>
          </c:dPt>
          <c:dPt>
            <c:idx val="49"/>
            <c:invertIfNegative val="0"/>
            <c:bubble3D val="0"/>
            <c:spPr>
              <a:solidFill>
                <a:schemeClr val="accent5"/>
              </a:solidFill>
              <a:ln>
                <a:noFill/>
              </a:ln>
              <a:effectLst/>
            </c:spPr>
            <c:extLst>
              <c:ext xmlns:c16="http://schemas.microsoft.com/office/drawing/2014/chart" uri="{C3380CC4-5D6E-409C-BE32-E72D297353CC}">
                <c16:uniqueId val="{00000039-0719-AF4C-988B-F5CB987243C0}"/>
              </c:ext>
            </c:extLst>
          </c:dPt>
          <c:xVal>
            <c:numRef>
              <c:f>'Ideal Bubble Plot'!$B$3:$B$52</c:f>
              <c:numCache>
                <c:formatCode>General</c:formatCode>
                <c:ptCount val="50"/>
                <c:pt idx="0">
                  <c:v>1</c:v>
                </c:pt>
                <c:pt idx="1">
                  <c:v>1</c:v>
                </c:pt>
                <c:pt idx="2">
                  <c:v>1</c:v>
                </c:pt>
                <c:pt idx="3">
                  <c:v>1</c:v>
                </c:pt>
                <c:pt idx="4">
                  <c:v>1</c:v>
                </c:pt>
                <c:pt idx="5">
                  <c:v>1</c:v>
                </c:pt>
                <c:pt idx="6">
                  <c:v>1</c:v>
                </c:pt>
                <c:pt idx="7">
                  <c:v>1</c:v>
                </c:pt>
                <c:pt idx="8">
                  <c:v>1</c:v>
                </c:pt>
                <c:pt idx="9">
                  <c:v>1</c:v>
                </c:pt>
                <c:pt idx="10">
                  <c:v>2</c:v>
                </c:pt>
                <c:pt idx="11">
                  <c:v>2</c:v>
                </c:pt>
                <c:pt idx="12">
                  <c:v>2</c:v>
                </c:pt>
                <c:pt idx="13">
                  <c:v>2</c:v>
                </c:pt>
                <c:pt idx="14">
                  <c:v>2</c:v>
                </c:pt>
                <c:pt idx="15">
                  <c:v>2</c:v>
                </c:pt>
                <c:pt idx="16">
                  <c:v>2</c:v>
                </c:pt>
                <c:pt idx="17">
                  <c:v>2</c:v>
                </c:pt>
                <c:pt idx="18">
                  <c:v>2</c:v>
                </c:pt>
                <c:pt idx="19">
                  <c:v>2</c:v>
                </c:pt>
                <c:pt idx="20">
                  <c:v>3</c:v>
                </c:pt>
                <c:pt idx="21">
                  <c:v>3</c:v>
                </c:pt>
                <c:pt idx="22">
                  <c:v>3</c:v>
                </c:pt>
                <c:pt idx="23">
                  <c:v>3</c:v>
                </c:pt>
                <c:pt idx="24">
                  <c:v>3</c:v>
                </c:pt>
                <c:pt idx="25">
                  <c:v>3</c:v>
                </c:pt>
                <c:pt idx="26">
                  <c:v>3</c:v>
                </c:pt>
                <c:pt idx="27">
                  <c:v>3</c:v>
                </c:pt>
                <c:pt idx="28">
                  <c:v>3</c:v>
                </c:pt>
                <c:pt idx="29">
                  <c:v>3</c:v>
                </c:pt>
                <c:pt idx="30">
                  <c:v>4</c:v>
                </c:pt>
                <c:pt idx="31">
                  <c:v>4</c:v>
                </c:pt>
                <c:pt idx="32">
                  <c:v>4</c:v>
                </c:pt>
                <c:pt idx="33">
                  <c:v>4</c:v>
                </c:pt>
                <c:pt idx="34">
                  <c:v>4</c:v>
                </c:pt>
                <c:pt idx="35">
                  <c:v>4</c:v>
                </c:pt>
                <c:pt idx="36">
                  <c:v>4</c:v>
                </c:pt>
                <c:pt idx="37">
                  <c:v>4</c:v>
                </c:pt>
                <c:pt idx="38">
                  <c:v>4</c:v>
                </c:pt>
                <c:pt idx="39">
                  <c:v>4</c:v>
                </c:pt>
                <c:pt idx="40">
                  <c:v>5</c:v>
                </c:pt>
                <c:pt idx="41">
                  <c:v>5</c:v>
                </c:pt>
                <c:pt idx="42">
                  <c:v>5</c:v>
                </c:pt>
                <c:pt idx="43">
                  <c:v>5</c:v>
                </c:pt>
                <c:pt idx="44">
                  <c:v>5</c:v>
                </c:pt>
                <c:pt idx="45">
                  <c:v>5</c:v>
                </c:pt>
                <c:pt idx="46">
                  <c:v>5</c:v>
                </c:pt>
                <c:pt idx="47">
                  <c:v>5</c:v>
                </c:pt>
                <c:pt idx="48">
                  <c:v>5</c:v>
                </c:pt>
                <c:pt idx="49">
                  <c:v>5</c:v>
                </c:pt>
              </c:numCache>
            </c:numRef>
          </c:xVal>
          <c:yVal>
            <c:numRef>
              <c:f>'Ideal Bubble Plot'!$C$3:$C$52</c:f>
              <c:numCache>
                <c:formatCode>General</c:formatCode>
                <c:ptCount val="50"/>
                <c:pt idx="0">
                  <c:v>0</c:v>
                </c:pt>
                <c:pt idx="1">
                  <c:v>1</c:v>
                </c:pt>
                <c:pt idx="2">
                  <c:v>2</c:v>
                </c:pt>
                <c:pt idx="3">
                  <c:v>3</c:v>
                </c:pt>
                <c:pt idx="4">
                  <c:v>4</c:v>
                </c:pt>
                <c:pt idx="5">
                  <c:v>5</c:v>
                </c:pt>
                <c:pt idx="6">
                  <c:v>6</c:v>
                </c:pt>
                <c:pt idx="7">
                  <c:v>7</c:v>
                </c:pt>
                <c:pt idx="8">
                  <c:v>8</c:v>
                </c:pt>
                <c:pt idx="9">
                  <c:v>9</c:v>
                </c:pt>
                <c:pt idx="10">
                  <c:v>0</c:v>
                </c:pt>
                <c:pt idx="11">
                  <c:v>1</c:v>
                </c:pt>
                <c:pt idx="12">
                  <c:v>2</c:v>
                </c:pt>
                <c:pt idx="13">
                  <c:v>3</c:v>
                </c:pt>
                <c:pt idx="14">
                  <c:v>4</c:v>
                </c:pt>
                <c:pt idx="15">
                  <c:v>5</c:v>
                </c:pt>
                <c:pt idx="16">
                  <c:v>6</c:v>
                </c:pt>
                <c:pt idx="17">
                  <c:v>7</c:v>
                </c:pt>
                <c:pt idx="18">
                  <c:v>8</c:v>
                </c:pt>
                <c:pt idx="19">
                  <c:v>9</c:v>
                </c:pt>
                <c:pt idx="20">
                  <c:v>0</c:v>
                </c:pt>
                <c:pt idx="21">
                  <c:v>1</c:v>
                </c:pt>
                <c:pt idx="22">
                  <c:v>2</c:v>
                </c:pt>
                <c:pt idx="23">
                  <c:v>3</c:v>
                </c:pt>
                <c:pt idx="24">
                  <c:v>4</c:v>
                </c:pt>
                <c:pt idx="25">
                  <c:v>5</c:v>
                </c:pt>
                <c:pt idx="26">
                  <c:v>6</c:v>
                </c:pt>
                <c:pt idx="27">
                  <c:v>7</c:v>
                </c:pt>
                <c:pt idx="28">
                  <c:v>8</c:v>
                </c:pt>
                <c:pt idx="29">
                  <c:v>9</c:v>
                </c:pt>
                <c:pt idx="30">
                  <c:v>0</c:v>
                </c:pt>
                <c:pt idx="31">
                  <c:v>1</c:v>
                </c:pt>
                <c:pt idx="32">
                  <c:v>2</c:v>
                </c:pt>
                <c:pt idx="33">
                  <c:v>3</c:v>
                </c:pt>
                <c:pt idx="34">
                  <c:v>4</c:v>
                </c:pt>
                <c:pt idx="35">
                  <c:v>5</c:v>
                </c:pt>
                <c:pt idx="36">
                  <c:v>6</c:v>
                </c:pt>
                <c:pt idx="37">
                  <c:v>7</c:v>
                </c:pt>
                <c:pt idx="38">
                  <c:v>8</c:v>
                </c:pt>
                <c:pt idx="39">
                  <c:v>9</c:v>
                </c:pt>
                <c:pt idx="40">
                  <c:v>0</c:v>
                </c:pt>
                <c:pt idx="41">
                  <c:v>1</c:v>
                </c:pt>
                <c:pt idx="42">
                  <c:v>2</c:v>
                </c:pt>
                <c:pt idx="43">
                  <c:v>3</c:v>
                </c:pt>
                <c:pt idx="44">
                  <c:v>4</c:v>
                </c:pt>
                <c:pt idx="45">
                  <c:v>5</c:v>
                </c:pt>
                <c:pt idx="46">
                  <c:v>6</c:v>
                </c:pt>
                <c:pt idx="47">
                  <c:v>7</c:v>
                </c:pt>
                <c:pt idx="48">
                  <c:v>8</c:v>
                </c:pt>
                <c:pt idx="49">
                  <c:v>9</c:v>
                </c:pt>
              </c:numCache>
            </c:numRef>
          </c:yVal>
          <c:bubbleSize>
            <c:numRef>
              <c:f>'Ideal Bubble Plot'!$D$3:$D$52</c:f>
              <c:numCache>
                <c:formatCode>General</c:formatCode>
                <c:ptCount val="50"/>
                <c:pt idx="0">
                  <c:v>0</c:v>
                </c:pt>
                <c:pt idx="1">
                  <c:v>3</c:v>
                </c:pt>
                <c:pt idx="2">
                  <c:v>4</c:v>
                </c:pt>
                <c:pt idx="3">
                  <c:v>4</c:v>
                </c:pt>
                <c:pt idx="4">
                  <c:v>2</c:v>
                </c:pt>
                <c:pt idx="5">
                  <c:v>0</c:v>
                </c:pt>
                <c:pt idx="6">
                  <c:v>0</c:v>
                </c:pt>
                <c:pt idx="7">
                  <c:v>0</c:v>
                </c:pt>
                <c:pt idx="8">
                  <c:v>0</c:v>
                </c:pt>
                <c:pt idx="9">
                  <c:v>0</c:v>
                </c:pt>
                <c:pt idx="10">
                  <c:v>0</c:v>
                </c:pt>
                <c:pt idx="11">
                  <c:v>2</c:v>
                </c:pt>
                <c:pt idx="12">
                  <c:v>3</c:v>
                </c:pt>
                <c:pt idx="13">
                  <c:v>6</c:v>
                </c:pt>
                <c:pt idx="14">
                  <c:v>3</c:v>
                </c:pt>
                <c:pt idx="15">
                  <c:v>2</c:v>
                </c:pt>
                <c:pt idx="16">
                  <c:v>0</c:v>
                </c:pt>
                <c:pt idx="17">
                  <c:v>0</c:v>
                </c:pt>
                <c:pt idx="18">
                  <c:v>0</c:v>
                </c:pt>
                <c:pt idx="19">
                  <c:v>0</c:v>
                </c:pt>
                <c:pt idx="20">
                  <c:v>0</c:v>
                </c:pt>
                <c:pt idx="21">
                  <c:v>0</c:v>
                </c:pt>
                <c:pt idx="22">
                  <c:v>1</c:v>
                </c:pt>
                <c:pt idx="23">
                  <c:v>2</c:v>
                </c:pt>
                <c:pt idx="24">
                  <c:v>4</c:v>
                </c:pt>
                <c:pt idx="25">
                  <c:v>2</c:v>
                </c:pt>
                <c:pt idx="26">
                  <c:v>1</c:v>
                </c:pt>
                <c:pt idx="27">
                  <c:v>0</c:v>
                </c:pt>
                <c:pt idx="28">
                  <c:v>0</c:v>
                </c:pt>
                <c:pt idx="29">
                  <c:v>0</c:v>
                </c:pt>
                <c:pt idx="30">
                  <c:v>0</c:v>
                </c:pt>
                <c:pt idx="31">
                  <c:v>0</c:v>
                </c:pt>
                <c:pt idx="32">
                  <c:v>0</c:v>
                </c:pt>
                <c:pt idx="33">
                  <c:v>0</c:v>
                </c:pt>
                <c:pt idx="34">
                  <c:v>1</c:v>
                </c:pt>
                <c:pt idx="35">
                  <c:v>1</c:v>
                </c:pt>
                <c:pt idx="36">
                  <c:v>4</c:v>
                </c:pt>
                <c:pt idx="37">
                  <c:v>2</c:v>
                </c:pt>
                <c:pt idx="38">
                  <c:v>1</c:v>
                </c:pt>
                <c:pt idx="39">
                  <c:v>0</c:v>
                </c:pt>
                <c:pt idx="40">
                  <c:v>0</c:v>
                </c:pt>
                <c:pt idx="41">
                  <c:v>0</c:v>
                </c:pt>
                <c:pt idx="42">
                  <c:v>0</c:v>
                </c:pt>
                <c:pt idx="43">
                  <c:v>0</c:v>
                </c:pt>
                <c:pt idx="44">
                  <c:v>0</c:v>
                </c:pt>
                <c:pt idx="45">
                  <c:v>1</c:v>
                </c:pt>
                <c:pt idx="46">
                  <c:v>2</c:v>
                </c:pt>
                <c:pt idx="47">
                  <c:v>4</c:v>
                </c:pt>
                <c:pt idx="48">
                  <c:v>3</c:v>
                </c:pt>
                <c:pt idx="49">
                  <c:v>2</c:v>
                </c:pt>
              </c:numCache>
            </c:numRef>
          </c:bubbleSize>
          <c:bubble3D val="0"/>
          <c:extLst>
            <c:ext xmlns:c16="http://schemas.microsoft.com/office/drawing/2014/chart" uri="{C3380CC4-5D6E-409C-BE32-E72D297353CC}">
              <c16:uniqueId val="{0000003A-0719-AF4C-988B-F5CB987243C0}"/>
            </c:ext>
          </c:extLst>
        </c:ser>
        <c:dLbls>
          <c:showLegendKey val="0"/>
          <c:showVal val="0"/>
          <c:showCatName val="0"/>
          <c:showSerName val="0"/>
          <c:showPercent val="0"/>
          <c:showBubbleSize val="0"/>
        </c:dLbls>
        <c:bubbleScale val="40"/>
        <c:showNegBubbles val="0"/>
        <c:axId val="481811056"/>
        <c:axId val="452221344"/>
      </c:bubbleChart>
      <c:valAx>
        <c:axId val="481811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2221344"/>
        <c:crosses val="autoZero"/>
        <c:crossBetween val="midCat"/>
      </c:valAx>
      <c:valAx>
        <c:axId val="452221344"/>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Number of Practices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1811056"/>
        <c:crosses val="autoZero"/>
        <c:crossBetween val="midCat"/>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Justin!$H$109</c:f>
              <c:strCache>
                <c:ptCount val="1"/>
                <c:pt idx="0">
                  <c:v>CLUE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Justin!$G$110:$G$112</c:f>
              <c:strCache>
                <c:ptCount val="3"/>
                <c:pt idx="0">
                  <c:v>Level 2</c:v>
                </c:pt>
                <c:pt idx="1">
                  <c:v>Level 1</c:v>
                </c:pt>
                <c:pt idx="2">
                  <c:v>Level 0</c:v>
                </c:pt>
              </c:strCache>
            </c:strRef>
          </c:cat>
          <c:val>
            <c:numRef>
              <c:f>Justin!$H$110:$H$112</c:f>
              <c:numCache>
                <c:formatCode>General</c:formatCode>
                <c:ptCount val="3"/>
                <c:pt idx="0">
                  <c:v>31</c:v>
                </c:pt>
                <c:pt idx="1">
                  <c:v>43</c:v>
                </c:pt>
                <c:pt idx="2">
                  <c:v>26</c:v>
                </c:pt>
              </c:numCache>
            </c:numRef>
          </c:val>
          <c:extLst>
            <c:ext xmlns:c16="http://schemas.microsoft.com/office/drawing/2014/chart" uri="{C3380CC4-5D6E-409C-BE32-E72D297353CC}">
              <c16:uniqueId val="{00000000-1939-DA43-ACE6-348A17AC495F}"/>
            </c:ext>
          </c:extLst>
        </c:ser>
        <c:ser>
          <c:idx val="1"/>
          <c:order val="1"/>
          <c:tx>
            <c:strRef>
              <c:f>Justin!$I$109</c:f>
              <c:strCache>
                <c:ptCount val="1"/>
                <c:pt idx="0">
                  <c:v>TRAD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Justin!$G$110:$G$112</c:f>
              <c:strCache>
                <c:ptCount val="3"/>
                <c:pt idx="0">
                  <c:v>Level 2</c:v>
                </c:pt>
                <c:pt idx="1">
                  <c:v>Level 1</c:v>
                </c:pt>
                <c:pt idx="2">
                  <c:v>Level 0</c:v>
                </c:pt>
              </c:strCache>
            </c:strRef>
          </c:cat>
          <c:val>
            <c:numRef>
              <c:f>Justin!$I$110:$I$112</c:f>
              <c:numCache>
                <c:formatCode>General</c:formatCode>
                <c:ptCount val="3"/>
                <c:pt idx="0">
                  <c:v>17</c:v>
                </c:pt>
                <c:pt idx="1">
                  <c:v>37</c:v>
                </c:pt>
                <c:pt idx="2">
                  <c:v>46</c:v>
                </c:pt>
              </c:numCache>
            </c:numRef>
          </c:val>
          <c:extLst>
            <c:ext xmlns:c16="http://schemas.microsoft.com/office/drawing/2014/chart" uri="{C3380CC4-5D6E-409C-BE32-E72D297353CC}">
              <c16:uniqueId val="{00000001-1939-DA43-ACE6-348A17AC495F}"/>
            </c:ext>
          </c:extLst>
        </c:ser>
        <c:dLbls>
          <c:dLblPos val="outEnd"/>
          <c:showLegendKey val="0"/>
          <c:showVal val="1"/>
          <c:showCatName val="0"/>
          <c:showSerName val="0"/>
          <c:showPercent val="0"/>
          <c:showBubbleSize val="0"/>
        </c:dLbls>
        <c:gapWidth val="182"/>
        <c:axId val="478541816"/>
        <c:axId val="478547720"/>
      </c:barChart>
      <c:catAx>
        <c:axId val="478541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478547720"/>
        <c:crosses val="autoZero"/>
        <c:auto val="1"/>
        <c:lblAlgn val="ctr"/>
        <c:lblOffset val="100"/>
        <c:noMultiLvlLbl val="0"/>
      </c:catAx>
      <c:valAx>
        <c:axId val="4785477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JM" sz="1800" b="1">
                    <a:solidFill>
                      <a:schemeClr val="tx1"/>
                    </a:solidFill>
                  </a:rPr>
                  <a:t>Count</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crossAx val="47854181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Explanation</a:t>
            </a:r>
            <a:r>
              <a:rPr lang="en-US" sz="1800" baseline="0"/>
              <a:t> (</a:t>
            </a:r>
            <a:r>
              <a:rPr lang="en-US" sz="1800" i="1" baseline="0"/>
              <a:t>N</a:t>
            </a:r>
            <a:r>
              <a:rPr lang="en-US" sz="1800" i="0" baseline="0"/>
              <a:t> = 233)</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v>Phlogiston</c:v>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Level 2</c:v>
                </c:pt>
                <c:pt idx="1">
                  <c:v>Level 1</c:v>
                </c:pt>
                <c:pt idx="2">
                  <c:v>Level 0</c:v>
                </c:pt>
              </c:strCache>
            </c:strRef>
          </c:cat>
          <c:val>
            <c:numRef>
              <c:f>Sheet1!$B$2:$B$4</c:f>
              <c:numCache>
                <c:formatCode>General</c:formatCode>
                <c:ptCount val="3"/>
                <c:pt idx="0">
                  <c:v>12</c:v>
                </c:pt>
                <c:pt idx="1">
                  <c:v>33</c:v>
                </c:pt>
                <c:pt idx="2">
                  <c:v>188</c:v>
                </c:pt>
              </c:numCache>
            </c:numRef>
          </c:val>
          <c:extLst>
            <c:ext xmlns:c16="http://schemas.microsoft.com/office/drawing/2014/chart" uri="{C3380CC4-5D6E-409C-BE32-E72D297353CC}">
              <c16:uniqueId val="{00000000-2E59-8F4A-8E9A-7FB0F2B1EB0D}"/>
            </c:ext>
          </c:extLst>
        </c:ser>
        <c:ser>
          <c:idx val="1"/>
          <c:order val="1"/>
          <c:tx>
            <c:v>Effusion</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Level 2</c:v>
                </c:pt>
                <c:pt idx="1">
                  <c:v>Level 1</c:v>
                </c:pt>
                <c:pt idx="2">
                  <c:v>Level 0</c:v>
                </c:pt>
              </c:strCache>
            </c:strRef>
          </c:cat>
          <c:val>
            <c:numRef>
              <c:f>Sheet1!$C$2:$C$4</c:f>
              <c:numCache>
                <c:formatCode>General</c:formatCode>
                <c:ptCount val="3"/>
                <c:pt idx="0">
                  <c:v>32</c:v>
                </c:pt>
                <c:pt idx="1">
                  <c:v>83</c:v>
                </c:pt>
                <c:pt idx="2">
                  <c:v>118</c:v>
                </c:pt>
              </c:numCache>
            </c:numRef>
          </c:val>
          <c:extLst>
            <c:ext xmlns:c16="http://schemas.microsoft.com/office/drawing/2014/chart" uri="{C3380CC4-5D6E-409C-BE32-E72D297353CC}">
              <c16:uniqueId val="{00000001-2E59-8F4A-8E9A-7FB0F2B1EB0D}"/>
            </c:ext>
          </c:extLst>
        </c:ser>
        <c:dLbls>
          <c:dLblPos val="outEnd"/>
          <c:showLegendKey val="0"/>
          <c:showVal val="1"/>
          <c:showCatName val="0"/>
          <c:showSerName val="0"/>
          <c:showPercent val="0"/>
          <c:showBubbleSize val="0"/>
        </c:dLbls>
        <c:gapWidth val="182"/>
        <c:axId val="669797840"/>
        <c:axId val="669889136"/>
      </c:barChart>
      <c:catAx>
        <c:axId val="669797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9889136"/>
        <c:crosses val="autoZero"/>
        <c:auto val="1"/>
        <c:lblAlgn val="ctr"/>
        <c:lblOffset val="100"/>
        <c:noMultiLvlLbl val="0"/>
      </c:catAx>
      <c:valAx>
        <c:axId val="6698891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9797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Semester 1 Comparison</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v>Phlogiston</c:v>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Sheet1!$A$12:$A$14</c:f>
              <c:strCache>
                <c:ptCount val="3"/>
                <c:pt idx="0">
                  <c:v>Level 2</c:v>
                </c:pt>
                <c:pt idx="1">
                  <c:v>Level 1</c:v>
                </c:pt>
                <c:pt idx="2">
                  <c:v>Level 0</c:v>
                </c:pt>
              </c:strCache>
            </c:strRef>
          </c:cat>
          <c:val>
            <c:numRef>
              <c:f>Sheet1!$B$12:$B$14</c:f>
              <c:numCache>
                <c:formatCode>General</c:formatCode>
                <c:ptCount val="3"/>
                <c:pt idx="0">
                  <c:v>47</c:v>
                </c:pt>
                <c:pt idx="1">
                  <c:v>38</c:v>
                </c:pt>
                <c:pt idx="2">
                  <c:v>102</c:v>
                </c:pt>
              </c:numCache>
            </c:numRef>
          </c:val>
          <c:extLst>
            <c:ext xmlns:c16="http://schemas.microsoft.com/office/drawing/2014/chart" uri="{C3380CC4-5D6E-409C-BE32-E72D297353CC}">
              <c16:uniqueId val="{00000000-DAF0-7845-B96A-B9A67390752D}"/>
            </c:ext>
          </c:extLst>
        </c:ser>
        <c:ser>
          <c:idx val="1"/>
          <c:order val="1"/>
          <c:tx>
            <c:v>Magnesium</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Sheet1!$A$12:$A$14</c:f>
              <c:strCache>
                <c:ptCount val="3"/>
                <c:pt idx="0">
                  <c:v>Level 2</c:v>
                </c:pt>
                <c:pt idx="1">
                  <c:v>Level 1</c:v>
                </c:pt>
                <c:pt idx="2">
                  <c:v>Level 0</c:v>
                </c:pt>
              </c:strCache>
            </c:strRef>
          </c:cat>
          <c:val>
            <c:numRef>
              <c:f>Sheet1!$C$12:$C$14</c:f>
              <c:numCache>
                <c:formatCode>General</c:formatCode>
                <c:ptCount val="3"/>
                <c:pt idx="0">
                  <c:v>84</c:v>
                </c:pt>
                <c:pt idx="1">
                  <c:v>48</c:v>
                </c:pt>
                <c:pt idx="2">
                  <c:v>60</c:v>
                </c:pt>
              </c:numCache>
            </c:numRef>
          </c:val>
          <c:extLst>
            <c:ext xmlns:c16="http://schemas.microsoft.com/office/drawing/2014/chart" uri="{C3380CC4-5D6E-409C-BE32-E72D297353CC}">
              <c16:uniqueId val="{00000001-DAF0-7845-B96A-B9A67390752D}"/>
            </c:ext>
          </c:extLst>
        </c:ser>
        <c:dLbls>
          <c:dLblPos val="outEnd"/>
          <c:showLegendKey val="0"/>
          <c:showVal val="1"/>
          <c:showCatName val="0"/>
          <c:showSerName val="0"/>
          <c:showPercent val="0"/>
          <c:showBubbleSize val="0"/>
        </c:dLbls>
        <c:gapWidth val="182"/>
        <c:axId val="669797840"/>
        <c:axId val="669889136"/>
      </c:barChart>
      <c:catAx>
        <c:axId val="669797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9889136"/>
        <c:crosses val="autoZero"/>
        <c:auto val="1"/>
        <c:lblAlgn val="ctr"/>
        <c:lblOffset val="100"/>
        <c:noMultiLvlLbl val="0"/>
      </c:catAx>
      <c:valAx>
        <c:axId val="6698891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9797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Semester 2 Comparison</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v>Phlogiston</c:v>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Sheet1!$A$17:$A$19</c:f>
              <c:strCache>
                <c:ptCount val="3"/>
                <c:pt idx="0">
                  <c:v>Level 2</c:v>
                </c:pt>
                <c:pt idx="1">
                  <c:v>Level 1</c:v>
                </c:pt>
                <c:pt idx="2">
                  <c:v>Level 0</c:v>
                </c:pt>
              </c:strCache>
            </c:strRef>
          </c:cat>
          <c:val>
            <c:numRef>
              <c:f>Sheet1!$B$17:$B$19</c:f>
              <c:numCache>
                <c:formatCode>General</c:formatCode>
                <c:ptCount val="3"/>
                <c:pt idx="0">
                  <c:v>42</c:v>
                </c:pt>
                <c:pt idx="1">
                  <c:v>32</c:v>
                </c:pt>
                <c:pt idx="2">
                  <c:v>51</c:v>
                </c:pt>
              </c:numCache>
            </c:numRef>
          </c:val>
          <c:extLst>
            <c:ext xmlns:c16="http://schemas.microsoft.com/office/drawing/2014/chart" uri="{C3380CC4-5D6E-409C-BE32-E72D297353CC}">
              <c16:uniqueId val="{00000000-3BB8-FB42-9AA8-35131AB3F075}"/>
            </c:ext>
          </c:extLst>
        </c:ser>
        <c:ser>
          <c:idx val="1"/>
          <c:order val="1"/>
          <c:tx>
            <c:v>Magnesium</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Sheet1!$A$17:$A$19</c:f>
              <c:strCache>
                <c:ptCount val="3"/>
                <c:pt idx="0">
                  <c:v>Level 2</c:v>
                </c:pt>
                <c:pt idx="1">
                  <c:v>Level 1</c:v>
                </c:pt>
                <c:pt idx="2">
                  <c:v>Level 0</c:v>
                </c:pt>
              </c:strCache>
            </c:strRef>
          </c:cat>
          <c:val>
            <c:numRef>
              <c:f>Sheet1!$C$17:$C$19</c:f>
              <c:numCache>
                <c:formatCode>General</c:formatCode>
                <c:ptCount val="3"/>
                <c:pt idx="0">
                  <c:v>51</c:v>
                </c:pt>
                <c:pt idx="1">
                  <c:v>22</c:v>
                </c:pt>
                <c:pt idx="2">
                  <c:v>52</c:v>
                </c:pt>
              </c:numCache>
            </c:numRef>
          </c:val>
          <c:extLst>
            <c:ext xmlns:c16="http://schemas.microsoft.com/office/drawing/2014/chart" uri="{C3380CC4-5D6E-409C-BE32-E72D297353CC}">
              <c16:uniqueId val="{00000001-3BB8-FB42-9AA8-35131AB3F075}"/>
            </c:ext>
          </c:extLst>
        </c:ser>
        <c:dLbls>
          <c:dLblPos val="outEnd"/>
          <c:showLegendKey val="0"/>
          <c:showVal val="1"/>
          <c:showCatName val="0"/>
          <c:showSerName val="0"/>
          <c:showPercent val="0"/>
          <c:showBubbleSize val="0"/>
        </c:dLbls>
        <c:gapWidth val="182"/>
        <c:axId val="669797840"/>
        <c:axId val="669889136"/>
      </c:barChart>
      <c:catAx>
        <c:axId val="669797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9889136"/>
        <c:crosses val="autoZero"/>
        <c:auto val="1"/>
        <c:lblAlgn val="ctr"/>
        <c:lblOffset val="100"/>
        <c:noMultiLvlLbl val="0"/>
      </c:catAx>
      <c:valAx>
        <c:axId val="669889136"/>
        <c:scaling>
          <c:orientation val="minMax"/>
          <c:max val="1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69797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D283B2-C592-6847-B715-1934B2F764FA}"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en-US"/>
        </a:p>
      </dgm:t>
    </dgm:pt>
    <dgm:pt modelId="{FF5D50A9-72E1-FE44-97E3-A30A18A8ACBB}">
      <dgm:prSet phldrT="[Text]"/>
      <dgm:spPr/>
      <dgm:t>
        <a:bodyPr/>
        <a:lstStyle/>
        <a:p>
          <a:pPr algn="ctr"/>
          <a:r>
            <a:rPr lang="en-US" dirty="0"/>
            <a:t>1982</a:t>
          </a:r>
        </a:p>
        <a:p>
          <a:pPr algn="ctr"/>
          <a:r>
            <a:rPr lang="en-US" dirty="0"/>
            <a:t>More research needed on effects of laboratory learning</a:t>
          </a:r>
        </a:p>
      </dgm:t>
    </dgm:pt>
    <dgm:pt modelId="{F8BC35C3-FDDD-F74F-8DB9-9B055B9206A6}" type="parTrans" cxnId="{C81273BA-A8B1-0F46-B90C-E2C4F3F83237}">
      <dgm:prSet/>
      <dgm:spPr/>
      <dgm:t>
        <a:bodyPr/>
        <a:lstStyle/>
        <a:p>
          <a:endParaRPr lang="en-US"/>
        </a:p>
      </dgm:t>
    </dgm:pt>
    <dgm:pt modelId="{E3C7E863-00F6-B644-9FC4-DD4C61B44408}" type="sibTrans" cxnId="{C81273BA-A8B1-0F46-B90C-E2C4F3F83237}">
      <dgm:prSet/>
      <dgm:spPr/>
      <dgm:t>
        <a:bodyPr/>
        <a:lstStyle/>
        <a:p>
          <a:endParaRPr lang="en-US"/>
        </a:p>
      </dgm:t>
    </dgm:pt>
    <dgm:pt modelId="{D0C7B6B0-5B23-B747-86D6-E691A9A45D62}">
      <dgm:prSet phldrT="[Text]"/>
      <dgm:spPr/>
      <dgm:t>
        <a:bodyPr/>
        <a:lstStyle/>
        <a:p>
          <a:r>
            <a:rPr lang="en-US" dirty="0"/>
            <a:t> 2000</a:t>
          </a:r>
        </a:p>
        <a:p>
          <a:r>
            <a:rPr lang="en-US" dirty="0"/>
            <a:t>Little evidence traditional labs reinforce science understanding/recall</a:t>
          </a:r>
        </a:p>
      </dgm:t>
    </dgm:pt>
    <dgm:pt modelId="{E66CF933-74E2-2D4E-A02B-B57888B49DAC}" type="parTrans" cxnId="{8BC571C8-12C6-0F40-AE78-CF53E176C50A}">
      <dgm:prSet/>
      <dgm:spPr/>
      <dgm:t>
        <a:bodyPr/>
        <a:lstStyle/>
        <a:p>
          <a:endParaRPr lang="en-US"/>
        </a:p>
      </dgm:t>
    </dgm:pt>
    <dgm:pt modelId="{9EF60425-6D56-F74D-8B9B-929D9D588A4E}" type="sibTrans" cxnId="{8BC571C8-12C6-0F40-AE78-CF53E176C50A}">
      <dgm:prSet/>
      <dgm:spPr/>
      <dgm:t>
        <a:bodyPr/>
        <a:lstStyle/>
        <a:p>
          <a:endParaRPr lang="en-US"/>
        </a:p>
      </dgm:t>
    </dgm:pt>
    <dgm:pt modelId="{05AD0D45-B2E0-9145-A16E-A9C506313172}">
      <dgm:prSet phldrT="[Text]"/>
      <dgm:spPr/>
      <dgm:t>
        <a:bodyPr/>
        <a:lstStyle/>
        <a:p>
          <a:pPr algn="ctr"/>
          <a:r>
            <a:rPr lang="en-US" dirty="0"/>
            <a:t>2012</a:t>
          </a:r>
        </a:p>
        <a:p>
          <a:pPr algn="ctr"/>
          <a:r>
            <a:rPr lang="en-US" dirty="0"/>
            <a:t>Focus on outcomes of lab instruction; change in gateway courses </a:t>
          </a:r>
        </a:p>
      </dgm:t>
    </dgm:pt>
    <dgm:pt modelId="{291C0013-3462-1243-8800-6FE80A4F97EC}" type="parTrans" cxnId="{05659FD9-1307-8546-BD29-D714075FEF3C}">
      <dgm:prSet/>
      <dgm:spPr/>
      <dgm:t>
        <a:bodyPr/>
        <a:lstStyle/>
        <a:p>
          <a:endParaRPr lang="en-US"/>
        </a:p>
      </dgm:t>
    </dgm:pt>
    <dgm:pt modelId="{5A97A4C7-64A8-DC40-BD61-BB722E0091B5}" type="sibTrans" cxnId="{05659FD9-1307-8546-BD29-D714075FEF3C}">
      <dgm:prSet/>
      <dgm:spPr/>
      <dgm:t>
        <a:bodyPr/>
        <a:lstStyle/>
        <a:p>
          <a:endParaRPr lang="en-US"/>
        </a:p>
      </dgm:t>
    </dgm:pt>
    <dgm:pt modelId="{577243DF-5CD1-5147-98E1-C8D77C96FF01}" type="pres">
      <dgm:prSet presAssocID="{32D283B2-C592-6847-B715-1934B2F764FA}" presName="Name0" presStyleCnt="0">
        <dgm:presLayoutVars>
          <dgm:dir/>
          <dgm:resizeHandles val="exact"/>
        </dgm:presLayoutVars>
      </dgm:prSet>
      <dgm:spPr/>
    </dgm:pt>
    <dgm:pt modelId="{6AF44CB2-A36B-A04C-93D7-E0DD1B23EE7E}" type="pres">
      <dgm:prSet presAssocID="{FF5D50A9-72E1-FE44-97E3-A30A18A8ACBB}" presName="composite" presStyleCnt="0"/>
      <dgm:spPr/>
    </dgm:pt>
    <dgm:pt modelId="{40EBA784-ECCC-7C45-8D01-92E1BE9344D4}" type="pres">
      <dgm:prSet presAssocID="{FF5D50A9-72E1-FE44-97E3-A30A18A8ACBB}" presName="imagSh" presStyleLbl="bgImgPlace1" presStyleIdx="0" presStyleCnt="3"/>
      <dgm:spPr>
        <a:blipFill rotWithShape="1">
          <a:blip xmlns:r="http://schemas.openxmlformats.org/officeDocument/2006/relationships" r:embed="rId1"/>
          <a:stretch>
            <a:fillRect/>
          </a:stretch>
        </a:blipFill>
      </dgm:spPr>
    </dgm:pt>
    <dgm:pt modelId="{C238E2AD-3E61-A64A-AA98-8994BCC77CB4}" type="pres">
      <dgm:prSet presAssocID="{FF5D50A9-72E1-FE44-97E3-A30A18A8ACBB}" presName="txNode" presStyleLbl="node1" presStyleIdx="0" presStyleCnt="3">
        <dgm:presLayoutVars>
          <dgm:bulletEnabled val="1"/>
        </dgm:presLayoutVars>
      </dgm:prSet>
      <dgm:spPr/>
    </dgm:pt>
    <dgm:pt modelId="{B28196F9-438A-8740-A662-3A6665231BE2}" type="pres">
      <dgm:prSet presAssocID="{E3C7E863-00F6-B644-9FC4-DD4C61B44408}" presName="sibTrans" presStyleLbl="sibTrans2D1" presStyleIdx="0" presStyleCnt="2"/>
      <dgm:spPr/>
    </dgm:pt>
    <dgm:pt modelId="{EFAFE26B-321B-5242-BD95-7FD121D10775}" type="pres">
      <dgm:prSet presAssocID="{E3C7E863-00F6-B644-9FC4-DD4C61B44408}" presName="connTx" presStyleLbl="sibTrans2D1" presStyleIdx="0" presStyleCnt="2"/>
      <dgm:spPr/>
    </dgm:pt>
    <dgm:pt modelId="{4735D353-326C-604C-9FD0-5A7033D8B1FE}" type="pres">
      <dgm:prSet presAssocID="{D0C7B6B0-5B23-B747-86D6-E691A9A45D62}" presName="composite" presStyleCnt="0"/>
      <dgm:spPr/>
    </dgm:pt>
    <dgm:pt modelId="{52F07A00-94FF-8B45-A9FF-0EC90C84FFFD}" type="pres">
      <dgm:prSet presAssocID="{D0C7B6B0-5B23-B747-86D6-E691A9A45D62}" presName="imagSh" presStyleLbl="bgImgPlace1" presStyleIdx="1" presStyleCnt="3"/>
      <dgm:spPr>
        <a:blipFill rotWithShape="1">
          <a:blip xmlns:r="http://schemas.openxmlformats.org/officeDocument/2006/relationships" r:embed="rId2"/>
          <a:stretch>
            <a:fillRect/>
          </a:stretch>
        </a:blipFill>
      </dgm:spPr>
    </dgm:pt>
    <dgm:pt modelId="{7B0500AB-CEF0-E54E-BC8C-E4744A1D1229}" type="pres">
      <dgm:prSet presAssocID="{D0C7B6B0-5B23-B747-86D6-E691A9A45D62}" presName="txNode" presStyleLbl="node1" presStyleIdx="1" presStyleCnt="3">
        <dgm:presLayoutVars>
          <dgm:bulletEnabled val="1"/>
        </dgm:presLayoutVars>
      </dgm:prSet>
      <dgm:spPr/>
    </dgm:pt>
    <dgm:pt modelId="{B58F32F8-D42F-6C4C-96DD-C01330980958}" type="pres">
      <dgm:prSet presAssocID="{9EF60425-6D56-F74D-8B9B-929D9D588A4E}" presName="sibTrans" presStyleLbl="sibTrans2D1" presStyleIdx="1" presStyleCnt="2"/>
      <dgm:spPr/>
    </dgm:pt>
    <dgm:pt modelId="{DBD99C15-ABCE-454D-8B51-4812FDCE32EF}" type="pres">
      <dgm:prSet presAssocID="{9EF60425-6D56-F74D-8B9B-929D9D588A4E}" presName="connTx" presStyleLbl="sibTrans2D1" presStyleIdx="1" presStyleCnt="2"/>
      <dgm:spPr/>
    </dgm:pt>
    <dgm:pt modelId="{5F790E13-BDE7-D44A-9D90-261145BA92E8}" type="pres">
      <dgm:prSet presAssocID="{05AD0D45-B2E0-9145-A16E-A9C506313172}" presName="composite" presStyleCnt="0"/>
      <dgm:spPr/>
    </dgm:pt>
    <dgm:pt modelId="{8184EAE2-33D3-1E40-9673-F01CB6743778}" type="pres">
      <dgm:prSet presAssocID="{05AD0D45-B2E0-9145-A16E-A9C506313172}" presName="imagSh" presStyleLbl="bgImgPlace1" presStyleIdx="2" presStyleCnt="3"/>
      <dgm:spPr>
        <a:noFill/>
        <a:ln>
          <a:noFill/>
        </a:ln>
      </dgm:spPr>
    </dgm:pt>
    <dgm:pt modelId="{73CA14C7-6AB5-FC49-A4B2-A1B14FA5813E}" type="pres">
      <dgm:prSet presAssocID="{05AD0D45-B2E0-9145-A16E-A9C506313172}" presName="txNode" presStyleLbl="node1" presStyleIdx="2" presStyleCnt="3">
        <dgm:presLayoutVars>
          <dgm:bulletEnabled val="1"/>
        </dgm:presLayoutVars>
      </dgm:prSet>
      <dgm:spPr/>
    </dgm:pt>
  </dgm:ptLst>
  <dgm:cxnLst>
    <dgm:cxn modelId="{227D400B-69FB-F241-89DB-5D912EBB77A0}" type="presOf" srcId="{32D283B2-C592-6847-B715-1934B2F764FA}" destId="{577243DF-5CD1-5147-98E1-C8D77C96FF01}" srcOrd="0" destOrd="0" presId="urn:microsoft.com/office/officeart/2005/8/layout/hProcess10"/>
    <dgm:cxn modelId="{5AE0E114-BE2B-E34F-BDDF-486F75C6D7E4}" type="presOf" srcId="{05AD0D45-B2E0-9145-A16E-A9C506313172}" destId="{73CA14C7-6AB5-FC49-A4B2-A1B14FA5813E}" srcOrd="0" destOrd="0" presId="urn:microsoft.com/office/officeart/2005/8/layout/hProcess10"/>
    <dgm:cxn modelId="{94EC371E-6D70-CB43-8B85-85D3701468DB}" type="presOf" srcId="{D0C7B6B0-5B23-B747-86D6-E691A9A45D62}" destId="{7B0500AB-CEF0-E54E-BC8C-E4744A1D1229}" srcOrd="0" destOrd="0" presId="urn:microsoft.com/office/officeart/2005/8/layout/hProcess10"/>
    <dgm:cxn modelId="{7D6BBB2D-CFE0-8049-A8EE-6ACFE6619FE5}" type="presOf" srcId="{9EF60425-6D56-F74D-8B9B-929D9D588A4E}" destId="{DBD99C15-ABCE-454D-8B51-4812FDCE32EF}" srcOrd="1" destOrd="0" presId="urn:microsoft.com/office/officeart/2005/8/layout/hProcess10"/>
    <dgm:cxn modelId="{1B5FA973-C879-D141-99EC-D1E91E7EB189}" type="presOf" srcId="{E3C7E863-00F6-B644-9FC4-DD4C61B44408}" destId="{EFAFE26B-321B-5242-BD95-7FD121D10775}" srcOrd="1" destOrd="0" presId="urn:microsoft.com/office/officeart/2005/8/layout/hProcess10"/>
    <dgm:cxn modelId="{C81273BA-A8B1-0F46-B90C-E2C4F3F83237}" srcId="{32D283B2-C592-6847-B715-1934B2F764FA}" destId="{FF5D50A9-72E1-FE44-97E3-A30A18A8ACBB}" srcOrd="0" destOrd="0" parTransId="{F8BC35C3-FDDD-F74F-8DB9-9B055B9206A6}" sibTransId="{E3C7E863-00F6-B644-9FC4-DD4C61B44408}"/>
    <dgm:cxn modelId="{8BC571C8-12C6-0F40-AE78-CF53E176C50A}" srcId="{32D283B2-C592-6847-B715-1934B2F764FA}" destId="{D0C7B6B0-5B23-B747-86D6-E691A9A45D62}" srcOrd="1" destOrd="0" parTransId="{E66CF933-74E2-2D4E-A02B-B57888B49DAC}" sibTransId="{9EF60425-6D56-F74D-8B9B-929D9D588A4E}"/>
    <dgm:cxn modelId="{6CF86FD9-8790-5B44-9078-ECCA97542B31}" type="presOf" srcId="{9EF60425-6D56-F74D-8B9B-929D9D588A4E}" destId="{B58F32F8-D42F-6C4C-96DD-C01330980958}" srcOrd="0" destOrd="0" presId="urn:microsoft.com/office/officeart/2005/8/layout/hProcess10"/>
    <dgm:cxn modelId="{05659FD9-1307-8546-BD29-D714075FEF3C}" srcId="{32D283B2-C592-6847-B715-1934B2F764FA}" destId="{05AD0D45-B2E0-9145-A16E-A9C506313172}" srcOrd="2" destOrd="0" parTransId="{291C0013-3462-1243-8800-6FE80A4F97EC}" sibTransId="{5A97A4C7-64A8-DC40-BD61-BB722E0091B5}"/>
    <dgm:cxn modelId="{E5E799DB-4454-3C42-8B33-20F4DAA9A248}" type="presOf" srcId="{FF5D50A9-72E1-FE44-97E3-A30A18A8ACBB}" destId="{C238E2AD-3E61-A64A-AA98-8994BCC77CB4}" srcOrd="0" destOrd="0" presId="urn:microsoft.com/office/officeart/2005/8/layout/hProcess10"/>
    <dgm:cxn modelId="{FE5A46E1-3EC5-4345-83F6-C4315ED9FA60}" type="presOf" srcId="{E3C7E863-00F6-B644-9FC4-DD4C61B44408}" destId="{B28196F9-438A-8740-A662-3A6665231BE2}" srcOrd="0" destOrd="0" presId="urn:microsoft.com/office/officeart/2005/8/layout/hProcess10"/>
    <dgm:cxn modelId="{AE164020-E4BA-1F4F-97C9-BC4AC6B3186B}" type="presParOf" srcId="{577243DF-5CD1-5147-98E1-C8D77C96FF01}" destId="{6AF44CB2-A36B-A04C-93D7-E0DD1B23EE7E}" srcOrd="0" destOrd="0" presId="urn:microsoft.com/office/officeart/2005/8/layout/hProcess10"/>
    <dgm:cxn modelId="{12C0EBCD-9362-0948-B656-7FABB12466AD}" type="presParOf" srcId="{6AF44CB2-A36B-A04C-93D7-E0DD1B23EE7E}" destId="{40EBA784-ECCC-7C45-8D01-92E1BE9344D4}" srcOrd="0" destOrd="0" presId="urn:microsoft.com/office/officeart/2005/8/layout/hProcess10"/>
    <dgm:cxn modelId="{FE3C383F-D226-7240-9C88-1E72D514DAD2}" type="presParOf" srcId="{6AF44CB2-A36B-A04C-93D7-E0DD1B23EE7E}" destId="{C238E2AD-3E61-A64A-AA98-8994BCC77CB4}" srcOrd="1" destOrd="0" presId="urn:microsoft.com/office/officeart/2005/8/layout/hProcess10"/>
    <dgm:cxn modelId="{31A8F609-1109-EF40-ABC5-94851D3C096B}" type="presParOf" srcId="{577243DF-5CD1-5147-98E1-C8D77C96FF01}" destId="{B28196F9-438A-8740-A662-3A6665231BE2}" srcOrd="1" destOrd="0" presId="urn:microsoft.com/office/officeart/2005/8/layout/hProcess10"/>
    <dgm:cxn modelId="{76C314C1-3E9F-E04E-B892-56B1D724C7E8}" type="presParOf" srcId="{B28196F9-438A-8740-A662-3A6665231BE2}" destId="{EFAFE26B-321B-5242-BD95-7FD121D10775}" srcOrd="0" destOrd="0" presId="urn:microsoft.com/office/officeart/2005/8/layout/hProcess10"/>
    <dgm:cxn modelId="{C408F21F-4264-514D-9D59-95830FE1E250}" type="presParOf" srcId="{577243DF-5CD1-5147-98E1-C8D77C96FF01}" destId="{4735D353-326C-604C-9FD0-5A7033D8B1FE}" srcOrd="2" destOrd="0" presId="urn:microsoft.com/office/officeart/2005/8/layout/hProcess10"/>
    <dgm:cxn modelId="{0D80AC38-8DB2-2244-97A0-CBB404F39167}" type="presParOf" srcId="{4735D353-326C-604C-9FD0-5A7033D8B1FE}" destId="{52F07A00-94FF-8B45-A9FF-0EC90C84FFFD}" srcOrd="0" destOrd="0" presId="urn:microsoft.com/office/officeart/2005/8/layout/hProcess10"/>
    <dgm:cxn modelId="{D86AC075-270C-F94B-9CD4-5A2267CCD77D}" type="presParOf" srcId="{4735D353-326C-604C-9FD0-5A7033D8B1FE}" destId="{7B0500AB-CEF0-E54E-BC8C-E4744A1D1229}" srcOrd="1" destOrd="0" presId="urn:microsoft.com/office/officeart/2005/8/layout/hProcess10"/>
    <dgm:cxn modelId="{58DD18C9-E21F-2442-8D9D-295A51674BB0}" type="presParOf" srcId="{577243DF-5CD1-5147-98E1-C8D77C96FF01}" destId="{B58F32F8-D42F-6C4C-96DD-C01330980958}" srcOrd="3" destOrd="0" presId="urn:microsoft.com/office/officeart/2005/8/layout/hProcess10"/>
    <dgm:cxn modelId="{C9292C83-7BF1-024B-8B26-2A5F49EFDAAB}" type="presParOf" srcId="{B58F32F8-D42F-6C4C-96DD-C01330980958}" destId="{DBD99C15-ABCE-454D-8B51-4812FDCE32EF}" srcOrd="0" destOrd="0" presId="urn:microsoft.com/office/officeart/2005/8/layout/hProcess10"/>
    <dgm:cxn modelId="{94ACBE7C-A48D-EE47-A6A9-D91984D3B73F}" type="presParOf" srcId="{577243DF-5CD1-5147-98E1-C8D77C96FF01}" destId="{5F790E13-BDE7-D44A-9D90-261145BA92E8}" srcOrd="4" destOrd="0" presId="urn:microsoft.com/office/officeart/2005/8/layout/hProcess10"/>
    <dgm:cxn modelId="{DAFEF2DF-C4D5-7048-A90C-4171DC23FC53}" type="presParOf" srcId="{5F790E13-BDE7-D44A-9D90-261145BA92E8}" destId="{8184EAE2-33D3-1E40-9673-F01CB6743778}" srcOrd="0" destOrd="0" presId="urn:microsoft.com/office/officeart/2005/8/layout/hProcess10"/>
    <dgm:cxn modelId="{DC3F1D3A-4FCA-EE42-A8FB-9F8D977CB2D0}" type="presParOf" srcId="{5F790E13-BDE7-D44A-9D90-261145BA92E8}" destId="{73CA14C7-6AB5-FC49-A4B2-A1B14FA5813E}"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BFCCF5-E76A-E643-A6B3-FB125F6003A3}"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BBF76C11-F502-7E4C-84EF-FDDA9EAF1B80}">
      <dgm:prSet phldrT="[Text]" custT="1"/>
      <dgm:spPr/>
      <dgm:t>
        <a:bodyPr/>
        <a:lstStyle/>
        <a:p>
          <a:r>
            <a:rPr lang="en-US" sz="1800" dirty="0"/>
            <a:t>Chemistry Content</a:t>
          </a:r>
        </a:p>
      </dgm:t>
    </dgm:pt>
    <dgm:pt modelId="{60628C79-CA09-7843-8587-4AC8164B6747}" type="parTrans" cxnId="{53FB63CA-7241-604D-AC43-9B7AED7CA937}">
      <dgm:prSet/>
      <dgm:spPr/>
      <dgm:t>
        <a:bodyPr/>
        <a:lstStyle/>
        <a:p>
          <a:endParaRPr lang="en-US"/>
        </a:p>
      </dgm:t>
    </dgm:pt>
    <dgm:pt modelId="{ED613596-610C-DB43-8493-21CAEC633219}" type="sibTrans" cxnId="{53FB63CA-7241-604D-AC43-9B7AED7CA937}">
      <dgm:prSet/>
      <dgm:spPr>
        <a:blipFill rotWithShape="1">
          <a:blip xmlns:r="http://schemas.openxmlformats.org/officeDocument/2006/relationships" r:embed="rId1"/>
          <a:stretch>
            <a:fillRect/>
          </a:stretch>
        </a:blipFill>
      </dgm:spPr>
      <dgm:t>
        <a:bodyPr/>
        <a:lstStyle/>
        <a:p>
          <a:endParaRPr lang="en-US"/>
        </a:p>
      </dgm:t>
    </dgm:pt>
    <dgm:pt modelId="{8D4DA45C-7D42-E740-8741-326266881E5B}">
      <dgm:prSet phldrT="[Text]" custT="1"/>
      <dgm:spPr/>
      <dgm:t>
        <a:bodyPr/>
        <a:lstStyle/>
        <a:p>
          <a:r>
            <a:rPr lang="en-US" sz="1800" dirty="0"/>
            <a:t>Laboratory Techniques</a:t>
          </a:r>
        </a:p>
      </dgm:t>
    </dgm:pt>
    <dgm:pt modelId="{D7FD1467-CBB7-5444-A8E3-A47B124EBFC8}" type="parTrans" cxnId="{F31C826E-B114-EB49-89DE-3467A6B995B3}">
      <dgm:prSet/>
      <dgm:spPr/>
      <dgm:t>
        <a:bodyPr/>
        <a:lstStyle/>
        <a:p>
          <a:endParaRPr lang="en-US"/>
        </a:p>
      </dgm:t>
    </dgm:pt>
    <dgm:pt modelId="{FACCF3EA-C758-F041-9CA9-7CF646C0925C}" type="sibTrans" cxnId="{F31C826E-B114-EB49-89DE-3467A6B995B3}">
      <dgm:prSet/>
      <dgm:spPr>
        <a:blipFill rotWithShape="1">
          <a:blip xmlns:r="http://schemas.openxmlformats.org/officeDocument/2006/relationships" r:embed="rId2"/>
          <a:stretch>
            <a:fillRect/>
          </a:stretch>
        </a:blipFill>
      </dgm:spPr>
      <dgm:t>
        <a:bodyPr/>
        <a:lstStyle/>
        <a:p>
          <a:endParaRPr lang="en-US"/>
        </a:p>
      </dgm:t>
    </dgm:pt>
    <dgm:pt modelId="{CC41767E-806B-A54D-A5F7-B7F9119BDCD9}">
      <dgm:prSet phldrT="[Text]" custT="1"/>
      <dgm:spPr/>
      <dgm:t>
        <a:bodyPr/>
        <a:lstStyle/>
        <a:p>
          <a:r>
            <a:rPr lang="en-US" sz="1800" dirty="0"/>
            <a:t>Problem Solving Skills/ Troubleshooting</a:t>
          </a:r>
        </a:p>
      </dgm:t>
    </dgm:pt>
    <dgm:pt modelId="{56BE0520-96D6-FE41-8DD5-5D3D7FD3FF0D}" type="parTrans" cxnId="{108A9A7B-D0FE-9A40-B91D-D87FD76E4775}">
      <dgm:prSet/>
      <dgm:spPr/>
      <dgm:t>
        <a:bodyPr/>
        <a:lstStyle/>
        <a:p>
          <a:endParaRPr lang="en-US"/>
        </a:p>
      </dgm:t>
    </dgm:pt>
    <dgm:pt modelId="{51E2B9E0-3F98-6845-AB8D-D95CA1C70A2E}" type="sibTrans" cxnId="{108A9A7B-D0FE-9A40-B91D-D87FD76E4775}">
      <dgm:prSet/>
      <dgm:spPr>
        <a:blipFill rotWithShape="1">
          <a:blip xmlns:r="http://schemas.openxmlformats.org/officeDocument/2006/relationships" r:embed="rId3"/>
          <a:stretch>
            <a:fillRect/>
          </a:stretch>
        </a:blipFill>
      </dgm:spPr>
      <dgm:t>
        <a:bodyPr/>
        <a:lstStyle/>
        <a:p>
          <a:endParaRPr lang="en-US"/>
        </a:p>
      </dgm:t>
    </dgm:pt>
    <dgm:pt modelId="{67EB6904-7C18-3B4E-8FB3-4AE44ABE0D70}" type="pres">
      <dgm:prSet presAssocID="{DBBFCCF5-E76A-E643-A6B3-FB125F6003A3}" presName="Name0" presStyleCnt="0">
        <dgm:presLayoutVars>
          <dgm:chMax val="21"/>
          <dgm:chPref val="21"/>
        </dgm:presLayoutVars>
      </dgm:prSet>
      <dgm:spPr/>
    </dgm:pt>
    <dgm:pt modelId="{0685A1C0-BE49-2942-B69B-866F3614C216}" type="pres">
      <dgm:prSet presAssocID="{BBF76C11-F502-7E4C-84EF-FDDA9EAF1B80}" presName="text1" presStyleCnt="0"/>
      <dgm:spPr/>
    </dgm:pt>
    <dgm:pt modelId="{C989CF84-B4C6-0D40-AF69-A14CEA0F7AF2}" type="pres">
      <dgm:prSet presAssocID="{BBF76C11-F502-7E4C-84EF-FDDA9EAF1B80}" presName="textRepeatNode" presStyleLbl="alignNode1" presStyleIdx="0" presStyleCnt="3">
        <dgm:presLayoutVars>
          <dgm:chMax val="0"/>
          <dgm:chPref val="0"/>
          <dgm:bulletEnabled val="1"/>
        </dgm:presLayoutVars>
      </dgm:prSet>
      <dgm:spPr/>
    </dgm:pt>
    <dgm:pt modelId="{9B3218A8-1E40-6C4D-B7F4-253A5C5C8826}" type="pres">
      <dgm:prSet presAssocID="{BBF76C11-F502-7E4C-84EF-FDDA9EAF1B80}" presName="textaccent1" presStyleCnt="0"/>
      <dgm:spPr/>
    </dgm:pt>
    <dgm:pt modelId="{887F7C44-C815-C741-8368-478D71B1E50F}" type="pres">
      <dgm:prSet presAssocID="{BBF76C11-F502-7E4C-84EF-FDDA9EAF1B80}" presName="accentRepeatNode" presStyleLbl="solidAlignAcc1" presStyleIdx="0" presStyleCnt="6"/>
      <dgm:spPr/>
    </dgm:pt>
    <dgm:pt modelId="{C464BCFA-68D6-5145-BD6C-B1739C98B3D9}" type="pres">
      <dgm:prSet presAssocID="{ED613596-610C-DB43-8493-21CAEC633219}" presName="image1" presStyleCnt="0"/>
      <dgm:spPr/>
    </dgm:pt>
    <dgm:pt modelId="{BA18008B-D9E6-424F-B148-A0A3334F8BC8}" type="pres">
      <dgm:prSet presAssocID="{ED613596-610C-DB43-8493-21CAEC633219}" presName="imageRepeatNode" presStyleLbl="alignAcc1" presStyleIdx="0" presStyleCnt="3"/>
      <dgm:spPr/>
    </dgm:pt>
    <dgm:pt modelId="{6911B265-E827-A04B-B6E7-5E074E8B62E0}" type="pres">
      <dgm:prSet presAssocID="{ED613596-610C-DB43-8493-21CAEC633219}" presName="imageaccent1" presStyleCnt="0"/>
      <dgm:spPr/>
    </dgm:pt>
    <dgm:pt modelId="{B898AAD3-27EB-0448-ABF5-AA658EACF58D}" type="pres">
      <dgm:prSet presAssocID="{ED613596-610C-DB43-8493-21CAEC633219}" presName="accentRepeatNode" presStyleLbl="solidAlignAcc1" presStyleIdx="1" presStyleCnt="6"/>
      <dgm:spPr/>
    </dgm:pt>
    <dgm:pt modelId="{14C2D811-D2B9-734A-A3C6-743EFB8637C6}" type="pres">
      <dgm:prSet presAssocID="{8D4DA45C-7D42-E740-8741-326266881E5B}" presName="text2" presStyleCnt="0"/>
      <dgm:spPr/>
    </dgm:pt>
    <dgm:pt modelId="{88BDF4F0-908D-0245-A635-900CB52C5408}" type="pres">
      <dgm:prSet presAssocID="{8D4DA45C-7D42-E740-8741-326266881E5B}" presName="textRepeatNode" presStyleLbl="alignNode1" presStyleIdx="1" presStyleCnt="3">
        <dgm:presLayoutVars>
          <dgm:chMax val="0"/>
          <dgm:chPref val="0"/>
          <dgm:bulletEnabled val="1"/>
        </dgm:presLayoutVars>
      </dgm:prSet>
      <dgm:spPr/>
    </dgm:pt>
    <dgm:pt modelId="{4B56E1DC-45F7-A643-A9A8-E2A6B2AA33CD}" type="pres">
      <dgm:prSet presAssocID="{8D4DA45C-7D42-E740-8741-326266881E5B}" presName="textaccent2" presStyleCnt="0"/>
      <dgm:spPr/>
    </dgm:pt>
    <dgm:pt modelId="{889CB0DB-12BE-AD40-8E61-5A7012E90DFC}" type="pres">
      <dgm:prSet presAssocID="{8D4DA45C-7D42-E740-8741-326266881E5B}" presName="accentRepeatNode" presStyleLbl="solidAlignAcc1" presStyleIdx="2" presStyleCnt="6"/>
      <dgm:spPr/>
    </dgm:pt>
    <dgm:pt modelId="{16725C93-935A-9640-995A-C182F82DF43F}" type="pres">
      <dgm:prSet presAssocID="{FACCF3EA-C758-F041-9CA9-7CF646C0925C}" presName="image2" presStyleCnt="0"/>
      <dgm:spPr/>
    </dgm:pt>
    <dgm:pt modelId="{36FD08B1-7259-9E41-A06E-B04FEAC41499}" type="pres">
      <dgm:prSet presAssocID="{FACCF3EA-C758-F041-9CA9-7CF646C0925C}" presName="imageRepeatNode" presStyleLbl="alignAcc1" presStyleIdx="1" presStyleCnt="3"/>
      <dgm:spPr/>
    </dgm:pt>
    <dgm:pt modelId="{62B7B7A2-7B8D-DD47-845D-787B8AD6F2EB}" type="pres">
      <dgm:prSet presAssocID="{FACCF3EA-C758-F041-9CA9-7CF646C0925C}" presName="imageaccent2" presStyleCnt="0"/>
      <dgm:spPr/>
    </dgm:pt>
    <dgm:pt modelId="{63A82E82-C40D-7E48-A7C6-8B67D8D6E84C}" type="pres">
      <dgm:prSet presAssocID="{FACCF3EA-C758-F041-9CA9-7CF646C0925C}" presName="accentRepeatNode" presStyleLbl="solidAlignAcc1" presStyleIdx="3" presStyleCnt="6"/>
      <dgm:spPr/>
    </dgm:pt>
    <dgm:pt modelId="{5355A227-EFFD-C64E-A3F7-7930E3173E17}" type="pres">
      <dgm:prSet presAssocID="{CC41767E-806B-A54D-A5F7-B7F9119BDCD9}" presName="text3" presStyleCnt="0"/>
      <dgm:spPr/>
    </dgm:pt>
    <dgm:pt modelId="{55509FCB-A4B9-6F45-B981-0E392DF9E442}" type="pres">
      <dgm:prSet presAssocID="{CC41767E-806B-A54D-A5F7-B7F9119BDCD9}" presName="textRepeatNode" presStyleLbl="alignNode1" presStyleIdx="2" presStyleCnt="3" custLinFactNeighborY="1964">
        <dgm:presLayoutVars>
          <dgm:chMax val="0"/>
          <dgm:chPref val="0"/>
          <dgm:bulletEnabled val="1"/>
        </dgm:presLayoutVars>
      </dgm:prSet>
      <dgm:spPr/>
    </dgm:pt>
    <dgm:pt modelId="{836DED5F-2D33-7647-B80B-82FCDF0C4FBC}" type="pres">
      <dgm:prSet presAssocID="{CC41767E-806B-A54D-A5F7-B7F9119BDCD9}" presName="textaccent3" presStyleCnt="0"/>
      <dgm:spPr/>
    </dgm:pt>
    <dgm:pt modelId="{D87876AF-6097-0F43-BBB2-44C01EEDE64D}" type="pres">
      <dgm:prSet presAssocID="{CC41767E-806B-A54D-A5F7-B7F9119BDCD9}" presName="accentRepeatNode" presStyleLbl="solidAlignAcc1" presStyleIdx="4" presStyleCnt="6"/>
      <dgm:spPr/>
    </dgm:pt>
    <dgm:pt modelId="{CF478078-B4CB-854A-8881-D4AC0F99407D}" type="pres">
      <dgm:prSet presAssocID="{51E2B9E0-3F98-6845-AB8D-D95CA1C70A2E}" presName="image3" presStyleCnt="0"/>
      <dgm:spPr/>
    </dgm:pt>
    <dgm:pt modelId="{66B2204F-61F3-F649-A38D-5BE58738F068}" type="pres">
      <dgm:prSet presAssocID="{51E2B9E0-3F98-6845-AB8D-D95CA1C70A2E}" presName="imageRepeatNode" presStyleLbl="alignAcc1" presStyleIdx="2" presStyleCnt="3"/>
      <dgm:spPr/>
    </dgm:pt>
    <dgm:pt modelId="{C354F575-B250-644E-BBC7-65AA24E77FC1}" type="pres">
      <dgm:prSet presAssocID="{51E2B9E0-3F98-6845-AB8D-D95CA1C70A2E}" presName="imageaccent3" presStyleCnt="0"/>
      <dgm:spPr/>
    </dgm:pt>
    <dgm:pt modelId="{05B26B62-F797-7846-93B3-E14B80BC0BE9}" type="pres">
      <dgm:prSet presAssocID="{51E2B9E0-3F98-6845-AB8D-D95CA1C70A2E}" presName="accentRepeatNode" presStyleLbl="solidAlignAcc1" presStyleIdx="5" presStyleCnt="6"/>
      <dgm:spPr/>
    </dgm:pt>
  </dgm:ptLst>
  <dgm:cxnLst>
    <dgm:cxn modelId="{89506B35-DDF1-084D-868E-5C943532379C}" type="presOf" srcId="{51E2B9E0-3F98-6845-AB8D-D95CA1C70A2E}" destId="{66B2204F-61F3-F649-A38D-5BE58738F068}" srcOrd="0" destOrd="0" presId="urn:microsoft.com/office/officeart/2008/layout/HexagonCluster"/>
    <dgm:cxn modelId="{AF162161-0C78-C64E-95A6-221AADBD4639}" type="presOf" srcId="{BBF76C11-F502-7E4C-84EF-FDDA9EAF1B80}" destId="{C989CF84-B4C6-0D40-AF69-A14CEA0F7AF2}" srcOrd="0" destOrd="0" presId="urn:microsoft.com/office/officeart/2008/layout/HexagonCluster"/>
    <dgm:cxn modelId="{F31C826E-B114-EB49-89DE-3467A6B995B3}" srcId="{DBBFCCF5-E76A-E643-A6B3-FB125F6003A3}" destId="{8D4DA45C-7D42-E740-8741-326266881E5B}" srcOrd="1" destOrd="0" parTransId="{D7FD1467-CBB7-5444-A8E3-A47B124EBFC8}" sibTransId="{FACCF3EA-C758-F041-9CA9-7CF646C0925C}"/>
    <dgm:cxn modelId="{108A9A7B-D0FE-9A40-B91D-D87FD76E4775}" srcId="{DBBFCCF5-E76A-E643-A6B3-FB125F6003A3}" destId="{CC41767E-806B-A54D-A5F7-B7F9119BDCD9}" srcOrd="2" destOrd="0" parTransId="{56BE0520-96D6-FE41-8DD5-5D3D7FD3FF0D}" sibTransId="{51E2B9E0-3F98-6845-AB8D-D95CA1C70A2E}"/>
    <dgm:cxn modelId="{A28DB199-081B-DF47-84D4-21F4DB861A3C}" type="presOf" srcId="{ED613596-610C-DB43-8493-21CAEC633219}" destId="{BA18008B-D9E6-424F-B148-A0A3334F8BC8}" srcOrd="0" destOrd="0" presId="urn:microsoft.com/office/officeart/2008/layout/HexagonCluster"/>
    <dgm:cxn modelId="{2160A6A9-0D0A-104B-866B-12DD6D0CC8BC}" type="presOf" srcId="{8D4DA45C-7D42-E740-8741-326266881E5B}" destId="{88BDF4F0-908D-0245-A635-900CB52C5408}" srcOrd="0" destOrd="0" presId="urn:microsoft.com/office/officeart/2008/layout/HexagonCluster"/>
    <dgm:cxn modelId="{418EB5AF-5EA3-CB44-B155-A6E3E5D5A691}" type="presOf" srcId="{CC41767E-806B-A54D-A5F7-B7F9119BDCD9}" destId="{55509FCB-A4B9-6F45-B981-0E392DF9E442}" srcOrd="0" destOrd="0" presId="urn:microsoft.com/office/officeart/2008/layout/HexagonCluster"/>
    <dgm:cxn modelId="{53FB63CA-7241-604D-AC43-9B7AED7CA937}" srcId="{DBBFCCF5-E76A-E643-A6B3-FB125F6003A3}" destId="{BBF76C11-F502-7E4C-84EF-FDDA9EAF1B80}" srcOrd="0" destOrd="0" parTransId="{60628C79-CA09-7843-8587-4AC8164B6747}" sibTransId="{ED613596-610C-DB43-8493-21CAEC633219}"/>
    <dgm:cxn modelId="{1196BCDF-A9DF-8549-A73C-03C45EDD2A24}" type="presOf" srcId="{DBBFCCF5-E76A-E643-A6B3-FB125F6003A3}" destId="{67EB6904-7C18-3B4E-8FB3-4AE44ABE0D70}" srcOrd="0" destOrd="0" presId="urn:microsoft.com/office/officeart/2008/layout/HexagonCluster"/>
    <dgm:cxn modelId="{FC1D5DFD-8F95-3748-8BA5-C011A610A2C4}" type="presOf" srcId="{FACCF3EA-C758-F041-9CA9-7CF646C0925C}" destId="{36FD08B1-7259-9E41-A06E-B04FEAC41499}" srcOrd="0" destOrd="0" presId="urn:microsoft.com/office/officeart/2008/layout/HexagonCluster"/>
    <dgm:cxn modelId="{2E02C8B8-1A6E-BF4F-92EF-464F6C09769C}" type="presParOf" srcId="{67EB6904-7C18-3B4E-8FB3-4AE44ABE0D70}" destId="{0685A1C0-BE49-2942-B69B-866F3614C216}" srcOrd="0" destOrd="0" presId="urn:microsoft.com/office/officeart/2008/layout/HexagonCluster"/>
    <dgm:cxn modelId="{9C1E4F77-7ADA-6F46-8ACE-0B4CF1C487AF}" type="presParOf" srcId="{0685A1C0-BE49-2942-B69B-866F3614C216}" destId="{C989CF84-B4C6-0D40-AF69-A14CEA0F7AF2}" srcOrd="0" destOrd="0" presId="urn:microsoft.com/office/officeart/2008/layout/HexagonCluster"/>
    <dgm:cxn modelId="{1C56D73D-AFD2-F344-80A3-BE7054A61865}" type="presParOf" srcId="{67EB6904-7C18-3B4E-8FB3-4AE44ABE0D70}" destId="{9B3218A8-1E40-6C4D-B7F4-253A5C5C8826}" srcOrd="1" destOrd="0" presId="urn:microsoft.com/office/officeart/2008/layout/HexagonCluster"/>
    <dgm:cxn modelId="{80F3133E-6F6D-544F-A406-84BC3BD10C55}" type="presParOf" srcId="{9B3218A8-1E40-6C4D-B7F4-253A5C5C8826}" destId="{887F7C44-C815-C741-8368-478D71B1E50F}" srcOrd="0" destOrd="0" presId="urn:microsoft.com/office/officeart/2008/layout/HexagonCluster"/>
    <dgm:cxn modelId="{67BD16F5-C15A-274E-B69A-8D90B8BADDF9}" type="presParOf" srcId="{67EB6904-7C18-3B4E-8FB3-4AE44ABE0D70}" destId="{C464BCFA-68D6-5145-BD6C-B1739C98B3D9}" srcOrd="2" destOrd="0" presId="urn:microsoft.com/office/officeart/2008/layout/HexagonCluster"/>
    <dgm:cxn modelId="{2C488591-8AB9-5C4F-9ECC-97D4AAD1344A}" type="presParOf" srcId="{C464BCFA-68D6-5145-BD6C-B1739C98B3D9}" destId="{BA18008B-D9E6-424F-B148-A0A3334F8BC8}" srcOrd="0" destOrd="0" presId="urn:microsoft.com/office/officeart/2008/layout/HexagonCluster"/>
    <dgm:cxn modelId="{3A682851-DB6F-3B4E-AB85-9E7F8A58A4D2}" type="presParOf" srcId="{67EB6904-7C18-3B4E-8FB3-4AE44ABE0D70}" destId="{6911B265-E827-A04B-B6E7-5E074E8B62E0}" srcOrd="3" destOrd="0" presId="urn:microsoft.com/office/officeart/2008/layout/HexagonCluster"/>
    <dgm:cxn modelId="{37FD1826-E2AC-144F-998A-0F8DFD60B80F}" type="presParOf" srcId="{6911B265-E827-A04B-B6E7-5E074E8B62E0}" destId="{B898AAD3-27EB-0448-ABF5-AA658EACF58D}" srcOrd="0" destOrd="0" presId="urn:microsoft.com/office/officeart/2008/layout/HexagonCluster"/>
    <dgm:cxn modelId="{6A5FA334-C181-4D45-8E7C-E0560A53C3F7}" type="presParOf" srcId="{67EB6904-7C18-3B4E-8FB3-4AE44ABE0D70}" destId="{14C2D811-D2B9-734A-A3C6-743EFB8637C6}" srcOrd="4" destOrd="0" presId="urn:microsoft.com/office/officeart/2008/layout/HexagonCluster"/>
    <dgm:cxn modelId="{65D917DE-8D47-4549-BEDC-D1A3B0899FF9}" type="presParOf" srcId="{14C2D811-D2B9-734A-A3C6-743EFB8637C6}" destId="{88BDF4F0-908D-0245-A635-900CB52C5408}" srcOrd="0" destOrd="0" presId="urn:microsoft.com/office/officeart/2008/layout/HexagonCluster"/>
    <dgm:cxn modelId="{096FC65F-2A47-924A-905F-DB61F842C498}" type="presParOf" srcId="{67EB6904-7C18-3B4E-8FB3-4AE44ABE0D70}" destId="{4B56E1DC-45F7-A643-A9A8-E2A6B2AA33CD}" srcOrd="5" destOrd="0" presId="urn:microsoft.com/office/officeart/2008/layout/HexagonCluster"/>
    <dgm:cxn modelId="{094366E6-A63B-5A42-8F49-CD2AE6D932D7}" type="presParOf" srcId="{4B56E1DC-45F7-A643-A9A8-E2A6B2AA33CD}" destId="{889CB0DB-12BE-AD40-8E61-5A7012E90DFC}" srcOrd="0" destOrd="0" presId="urn:microsoft.com/office/officeart/2008/layout/HexagonCluster"/>
    <dgm:cxn modelId="{06E659DE-229E-E144-88F5-E9155FF83143}" type="presParOf" srcId="{67EB6904-7C18-3B4E-8FB3-4AE44ABE0D70}" destId="{16725C93-935A-9640-995A-C182F82DF43F}" srcOrd="6" destOrd="0" presId="urn:microsoft.com/office/officeart/2008/layout/HexagonCluster"/>
    <dgm:cxn modelId="{ACD65DFD-5C09-AE48-9361-553419783C59}" type="presParOf" srcId="{16725C93-935A-9640-995A-C182F82DF43F}" destId="{36FD08B1-7259-9E41-A06E-B04FEAC41499}" srcOrd="0" destOrd="0" presId="urn:microsoft.com/office/officeart/2008/layout/HexagonCluster"/>
    <dgm:cxn modelId="{929DE91E-1C5B-E544-A54A-69A1BDD55D10}" type="presParOf" srcId="{67EB6904-7C18-3B4E-8FB3-4AE44ABE0D70}" destId="{62B7B7A2-7B8D-DD47-845D-787B8AD6F2EB}" srcOrd="7" destOrd="0" presId="urn:microsoft.com/office/officeart/2008/layout/HexagonCluster"/>
    <dgm:cxn modelId="{07FE625E-25D5-9F48-8782-C91DE2F4B555}" type="presParOf" srcId="{62B7B7A2-7B8D-DD47-845D-787B8AD6F2EB}" destId="{63A82E82-C40D-7E48-A7C6-8B67D8D6E84C}" srcOrd="0" destOrd="0" presId="urn:microsoft.com/office/officeart/2008/layout/HexagonCluster"/>
    <dgm:cxn modelId="{40ECF63D-9FFB-9947-8AA8-92B7BBDDE8D0}" type="presParOf" srcId="{67EB6904-7C18-3B4E-8FB3-4AE44ABE0D70}" destId="{5355A227-EFFD-C64E-A3F7-7930E3173E17}" srcOrd="8" destOrd="0" presId="urn:microsoft.com/office/officeart/2008/layout/HexagonCluster"/>
    <dgm:cxn modelId="{0A956878-4BFB-614B-8173-06C681E7D4AC}" type="presParOf" srcId="{5355A227-EFFD-C64E-A3F7-7930E3173E17}" destId="{55509FCB-A4B9-6F45-B981-0E392DF9E442}" srcOrd="0" destOrd="0" presId="urn:microsoft.com/office/officeart/2008/layout/HexagonCluster"/>
    <dgm:cxn modelId="{859BD9A6-16B0-8845-B03B-4A9C8D3E8F1F}" type="presParOf" srcId="{67EB6904-7C18-3B4E-8FB3-4AE44ABE0D70}" destId="{836DED5F-2D33-7647-B80B-82FCDF0C4FBC}" srcOrd="9" destOrd="0" presId="urn:microsoft.com/office/officeart/2008/layout/HexagonCluster"/>
    <dgm:cxn modelId="{966BDD01-8B6B-2B44-9A85-3E2EAE6677F7}" type="presParOf" srcId="{836DED5F-2D33-7647-B80B-82FCDF0C4FBC}" destId="{D87876AF-6097-0F43-BBB2-44C01EEDE64D}" srcOrd="0" destOrd="0" presId="urn:microsoft.com/office/officeart/2008/layout/HexagonCluster"/>
    <dgm:cxn modelId="{5F3F71BD-EE3F-084C-AEED-2F03AED745F7}" type="presParOf" srcId="{67EB6904-7C18-3B4E-8FB3-4AE44ABE0D70}" destId="{CF478078-B4CB-854A-8881-D4AC0F99407D}" srcOrd="10" destOrd="0" presId="urn:microsoft.com/office/officeart/2008/layout/HexagonCluster"/>
    <dgm:cxn modelId="{38500563-8829-B34B-8317-FDCE4461A536}" type="presParOf" srcId="{CF478078-B4CB-854A-8881-D4AC0F99407D}" destId="{66B2204F-61F3-F649-A38D-5BE58738F068}" srcOrd="0" destOrd="0" presId="urn:microsoft.com/office/officeart/2008/layout/HexagonCluster"/>
    <dgm:cxn modelId="{88AC73CB-648B-D545-A190-676504C65C5C}" type="presParOf" srcId="{67EB6904-7C18-3B4E-8FB3-4AE44ABE0D70}" destId="{C354F575-B250-644E-BBC7-65AA24E77FC1}" srcOrd="11" destOrd="0" presId="urn:microsoft.com/office/officeart/2008/layout/HexagonCluster"/>
    <dgm:cxn modelId="{5F4DEFC6-62D3-2F43-9725-6C30F3F47BC3}" type="presParOf" srcId="{C354F575-B250-644E-BBC7-65AA24E77FC1}" destId="{05B26B62-F797-7846-93B3-E14B80BC0BE9}"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701F5-5501-DE49-AB84-5D0D0AD0B801}"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A25D4D4E-1CDA-6541-A063-BE00D2230721}">
      <dgm:prSet phldrT="[Text]"/>
      <dgm:spPr/>
      <dgm:t>
        <a:bodyPr/>
        <a:lstStyle/>
        <a:p>
          <a:r>
            <a:rPr lang="en-US" dirty="0"/>
            <a:t>Asking questions and defining problems</a:t>
          </a:r>
        </a:p>
      </dgm:t>
    </dgm:pt>
    <dgm:pt modelId="{4354E1FF-6B11-4C45-9FFA-52CE92645B1B}" type="parTrans" cxnId="{66840A86-FE03-654A-AEFC-1260B60893FA}">
      <dgm:prSet/>
      <dgm:spPr/>
      <dgm:t>
        <a:bodyPr/>
        <a:lstStyle/>
        <a:p>
          <a:endParaRPr lang="en-US"/>
        </a:p>
      </dgm:t>
    </dgm:pt>
    <dgm:pt modelId="{25E4AEE7-3073-284B-9B2E-D6BA4284CA1B}" type="sibTrans" cxnId="{66840A86-FE03-654A-AEFC-1260B60893FA}">
      <dgm:prSet/>
      <dgm:spPr/>
      <dgm:t>
        <a:bodyPr/>
        <a:lstStyle/>
        <a:p>
          <a:endParaRPr lang="en-US"/>
        </a:p>
      </dgm:t>
    </dgm:pt>
    <dgm:pt modelId="{6560CABE-FF76-7942-B120-7AB09F895880}">
      <dgm:prSet phldrT="[Text]"/>
      <dgm:spPr/>
      <dgm:t>
        <a:bodyPr/>
        <a:lstStyle/>
        <a:p>
          <a:r>
            <a:rPr lang="en-US" dirty="0"/>
            <a:t>Developing and using models</a:t>
          </a:r>
        </a:p>
      </dgm:t>
    </dgm:pt>
    <dgm:pt modelId="{F9D1F4C3-9AC1-1642-9D81-4B87B1F18964}" type="parTrans" cxnId="{4EB0FF9C-9CA5-8049-8C6F-64D3F569D43B}">
      <dgm:prSet/>
      <dgm:spPr/>
      <dgm:t>
        <a:bodyPr/>
        <a:lstStyle/>
        <a:p>
          <a:endParaRPr lang="en-US"/>
        </a:p>
      </dgm:t>
    </dgm:pt>
    <dgm:pt modelId="{A9BFED53-0653-7846-975E-F67B60E00305}" type="sibTrans" cxnId="{4EB0FF9C-9CA5-8049-8C6F-64D3F569D43B}">
      <dgm:prSet/>
      <dgm:spPr/>
      <dgm:t>
        <a:bodyPr/>
        <a:lstStyle/>
        <a:p>
          <a:endParaRPr lang="en-US"/>
        </a:p>
      </dgm:t>
    </dgm:pt>
    <dgm:pt modelId="{8CE8A210-82CC-E64B-8029-692A4BA1215D}">
      <dgm:prSet phldrT="[Text]"/>
      <dgm:spPr/>
      <dgm:t>
        <a:bodyPr/>
        <a:lstStyle/>
        <a:p>
          <a:r>
            <a:rPr lang="en-US" dirty="0"/>
            <a:t>Planning and carrying out investigations</a:t>
          </a:r>
        </a:p>
      </dgm:t>
    </dgm:pt>
    <dgm:pt modelId="{13F6C91B-1B51-CC4A-B501-44D4D5DF0BF4}" type="parTrans" cxnId="{A67B71FD-4DC6-DA4E-B62A-8577061BE3DB}">
      <dgm:prSet/>
      <dgm:spPr/>
      <dgm:t>
        <a:bodyPr/>
        <a:lstStyle/>
        <a:p>
          <a:endParaRPr lang="en-US"/>
        </a:p>
      </dgm:t>
    </dgm:pt>
    <dgm:pt modelId="{2104C4CA-13D4-FA43-AB17-2313FAEF7897}" type="sibTrans" cxnId="{A67B71FD-4DC6-DA4E-B62A-8577061BE3DB}">
      <dgm:prSet/>
      <dgm:spPr/>
      <dgm:t>
        <a:bodyPr/>
        <a:lstStyle/>
        <a:p>
          <a:endParaRPr lang="en-US"/>
        </a:p>
      </dgm:t>
    </dgm:pt>
    <dgm:pt modelId="{1A5908D2-E0ED-2E4C-94C1-F2D1B7FFD024}">
      <dgm:prSet phldrT="[Text]"/>
      <dgm:spPr/>
      <dgm:t>
        <a:bodyPr/>
        <a:lstStyle/>
        <a:p>
          <a:r>
            <a:rPr lang="en-US" dirty="0"/>
            <a:t>Analyzing and interpreting data</a:t>
          </a:r>
        </a:p>
      </dgm:t>
    </dgm:pt>
    <dgm:pt modelId="{0B330E4C-F2DD-DB4D-AE8D-1F0FB6679BF6}" type="parTrans" cxnId="{6B79283F-6901-504A-8D2C-A2BE65FD0168}">
      <dgm:prSet/>
      <dgm:spPr/>
      <dgm:t>
        <a:bodyPr/>
        <a:lstStyle/>
        <a:p>
          <a:endParaRPr lang="en-US"/>
        </a:p>
      </dgm:t>
    </dgm:pt>
    <dgm:pt modelId="{0D52991C-7A8D-0544-A70D-591C950A1931}" type="sibTrans" cxnId="{6B79283F-6901-504A-8D2C-A2BE65FD0168}">
      <dgm:prSet/>
      <dgm:spPr/>
      <dgm:t>
        <a:bodyPr/>
        <a:lstStyle/>
        <a:p>
          <a:endParaRPr lang="en-US"/>
        </a:p>
      </dgm:t>
    </dgm:pt>
    <dgm:pt modelId="{0FEC86A6-0D5C-5944-B096-8AE812CC489C}">
      <dgm:prSet phldrT="[Text]"/>
      <dgm:spPr/>
      <dgm:t>
        <a:bodyPr/>
        <a:lstStyle/>
        <a:p>
          <a:r>
            <a:rPr lang="en-US" dirty="0"/>
            <a:t>Using math and computational thinking</a:t>
          </a:r>
        </a:p>
      </dgm:t>
    </dgm:pt>
    <dgm:pt modelId="{3F90755E-9A27-194F-AE82-93F979E8503B}" type="parTrans" cxnId="{19393E15-B562-4A41-8E5E-D7C0F9012096}">
      <dgm:prSet/>
      <dgm:spPr/>
      <dgm:t>
        <a:bodyPr/>
        <a:lstStyle/>
        <a:p>
          <a:endParaRPr lang="en-US"/>
        </a:p>
      </dgm:t>
    </dgm:pt>
    <dgm:pt modelId="{CB9145EF-A8A2-0A4A-94DF-D3E6E528B316}" type="sibTrans" cxnId="{19393E15-B562-4A41-8E5E-D7C0F9012096}">
      <dgm:prSet/>
      <dgm:spPr/>
      <dgm:t>
        <a:bodyPr/>
        <a:lstStyle/>
        <a:p>
          <a:endParaRPr lang="en-US"/>
        </a:p>
      </dgm:t>
    </dgm:pt>
    <dgm:pt modelId="{E65F0151-750E-CD4D-8B3B-86A87D2A1DCB}">
      <dgm:prSet phldrT="[Text]"/>
      <dgm:spPr/>
      <dgm:t>
        <a:bodyPr/>
        <a:lstStyle/>
        <a:p>
          <a:r>
            <a:rPr lang="en-US" dirty="0"/>
            <a:t>Constructing explanations and designing solutions</a:t>
          </a:r>
        </a:p>
      </dgm:t>
    </dgm:pt>
    <dgm:pt modelId="{005C2EFE-9163-E342-AD31-B2D9404C752A}" type="parTrans" cxnId="{5061093C-F9E8-DB4D-B187-61997889BCF7}">
      <dgm:prSet/>
      <dgm:spPr/>
      <dgm:t>
        <a:bodyPr/>
        <a:lstStyle/>
        <a:p>
          <a:endParaRPr lang="en-US"/>
        </a:p>
      </dgm:t>
    </dgm:pt>
    <dgm:pt modelId="{885C1555-211F-A04B-9160-40AEADA8865C}" type="sibTrans" cxnId="{5061093C-F9E8-DB4D-B187-61997889BCF7}">
      <dgm:prSet/>
      <dgm:spPr/>
      <dgm:t>
        <a:bodyPr/>
        <a:lstStyle/>
        <a:p>
          <a:endParaRPr lang="en-US"/>
        </a:p>
      </dgm:t>
    </dgm:pt>
    <dgm:pt modelId="{25402C97-4435-914B-85C8-8A4BE4972AD2}">
      <dgm:prSet phldrT="[Text]"/>
      <dgm:spPr/>
      <dgm:t>
        <a:bodyPr/>
        <a:lstStyle/>
        <a:p>
          <a:r>
            <a:rPr lang="en-US" dirty="0"/>
            <a:t>Engaging in argument from evidence</a:t>
          </a:r>
        </a:p>
      </dgm:t>
    </dgm:pt>
    <dgm:pt modelId="{3C049414-5368-0042-BE00-6730E8464075}" type="parTrans" cxnId="{6C5FD1BF-EAA0-9B41-9828-07D8479BFB87}">
      <dgm:prSet/>
      <dgm:spPr/>
      <dgm:t>
        <a:bodyPr/>
        <a:lstStyle/>
        <a:p>
          <a:endParaRPr lang="en-US"/>
        </a:p>
      </dgm:t>
    </dgm:pt>
    <dgm:pt modelId="{E154A9DE-7BC2-1140-B863-566B602E195F}" type="sibTrans" cxnId="{6C5FD1BF-EAA0-9B41-9828-07D8479BFB87}">
      <dgm:prSet/>
      <dgm:spPr/>
      <dgm:t>
        <a:bodyPr/>
        <a:lstStyle/>
        <a:p>
          <a:endParaRPr lang="en-US"/>
        </a:p>
      </dgm:t>
    </dgm:pt>
    <dgm:pt modelId="{69C17271-67FE-D94C-A1C6-11F13954ACB9}">
      <dgm:prSet phldrT="[Text]"/>
      <dgm:spPr/>
      <dgm:t>
        <a:bodyPr/>
        <a:lstStyle/>
        <a:p>
          <a:r>
            <a:rPr lang="en-US" dirty="0"/>
            <a:t>Obtaining, evaluating and </a:t>
          </a:r>
          <a:r>
            <a:rPr lang="en-US"/>
            <a:t>communicating information</a:t>
          </a:r>
          <a:endParaRPr lang="en-US" dirty="0"/>
        </a:p>
      </dgm:t>
    </dgm:pt>
    <dgm:pt modelId="{AD715B97-D599-D04A-8DBC-69B4F6998942}" type="parTrans" cxnId="{EA625AB9-9CD3-B54D-8D65-11D08745B4DC}">
      <dgm:prSet/>
      <dgm:spPr/>
      <dgm:t>
        <a:bodyPr/>
        <a:lstStyle/>
        <a:p>
          <a:endParaRPr lang="en-US"/>
        </a:p>
      </dgm:t>
    </dgm:pt>
    <dgm:pt modelId="{9487CF46-D10C-FE4D-BB0F-827B7D0C9E88}" type="sibTrans" cxnId="{EA625AB9-9CD3-B54D-8D65-11D08745B4DC}">
      <dgm:prSet/>
      <dgm:spPr/>
      <dgm:t>
        <a:bodyPr/>
        <a:lstStyle/>
        <a:p>
          <a:endParaRPr lang="en-US"/>
        </a:p>
      </dgm:t>
    </dgm:pt>
    <dgm:pt modelId="{E351B8D8-6F5A-BE44-9789-C8CD9DC88048}" type="pres">
      <dgm:prSet presAssocID="{FD4701F5-5501-DE49-AB84-5D0D0AD0B801}" presName="diagram" presStyleCnt="0">
        <dgm:presLayoutVars>
          <dgm:dir/>
          <dgm:resizeHandles val="exact"/>
        </dgm:presLayoutVars>
      </dgm:prSet>
      <dgm:spPr/>
    </dgm:pt>
    <dgm:pt modelId="{B3FAF7C4-76F6-B645-885B-F3BAEF7ABE71}" type="pres">
      <dgm:prSet presAssocID="{A25D4D4E-1CDA-6541-A063-BE00D2230721}" presName="node" presStyleLbl="node1" presStyleIdx="0" presStyleCnt="8">
        <dgm:presLayoutVars>
          <dgm:bulletEnabled val="1"/>
        </dgm:presLayoutVars>
      </dgm:prSet>
      <dgm:spPr/>
    </dgm:pt>
    <dgm:pt modelId="{19FE661C-F264-3D42-81D0-4EAA3158452B}" type="pres">
      <dgm:prSet presAssocID="{25E4AEE7-3073-284B-9B2E-D6BA4284CA1B}" presName="sibTrans" presStyleCnt="0"/>
      <dgm:spPr/>
    </dgm:pt>
    <dgm:pt modelId="{32A5DB27-4FFB-D94C-B81C-CFA23E52815B}" type="pres">
      <dgm:prSet presAssocID="{6560CABE-FF76-7942-B120-7AB09F895880}" presName="node" presStyleLbl="node1" presStyleIdx="1" presStyleCnt="8">
        <dgm:presLayoutVars>
          <dgm:bulletEnabled val="1"/>
        </dgm:presLayoutVars>
      </dgm:prSet>
      <dgm:spPr/>
    </dgm:pt>
    <dgm:pt modelId="{2D82E6EB-9C4C-0747-9BF2-0C9E7E727C0F}" type="pres">
      <dgm:prSet presAssocID="{A9BFED53-0653-7846-975E-F67B60E00305}" presName="sibTrans" presStyleCnt="0"/>
      <dgm:spPr/>
    </dgm:pt>
    <dgm:pt modelId="{3D82B662-A59B-9240-A29C-4A0C5D84E3AA}" type="pres">
      <dgm:prSet presAssocID="{8CE8A210-82CC-E64B-8029-692A4BA1215D}" presName="node" presStyleLbl="node1" presStyleIdx="2" presStyleCnt="8">
        <dgm:presLayoutVars>
          <dgm:bulletEnabled val="1"/>
        </dgm:presLayoutVars>
      </dgm:prSet>
      <dgm:spPr/>
    </dgm:pt>
    <dgm:pt modelId="{5381EF77-6E7C-DF42-A61E-D13A7FA0A1E0}" type="pres">
      <dgm:prSet presAssocID="{2104C4CA-13D4-FA43-AB17-2313FAEF7897}" presName="sibTrans" presStyleCnt="0"/>
      <dgm:spPr/>
    </dgm:pt>
    <dgm:pt modelId="{9C16F97A-B616-9F4E-9E59-76DFBBBA2A4B}" type="pres">
      <dgm:prSet presAssocID="{1A5908D2-E0ED-2E4C-94C1-F2D1B7FFD024}" presName="node" presStyleLbl="node1" presStyleIdx="3" presStyleCnt="8">
        <dgm:presLayoutVars>
          <dgm:bulletEnabled val="1"/>
        </dgm:presLayoutVars>
      </dgm:prSet>
      <dgm:spPr/>
    </dgm:pt>
    <dgm:pt modelId="{C961666A-C74B-F847-80AE-B4BE70EB5418}" type="pres">
      <dgm:prSet presAssocID="{0D52991C-7A8D-0544-A70D-591C950A1931}" presName="sibTrans" presStyleCnt="0"/>
      <dgm:spPr/>
    </dgm:pt>
    <dgm:pt modelId="{06CE7D5C-6454-D044-98F0-D15F6A745401}" type="pres">
      <dgm:prSet presAssocID="{0FEC86A6-0D5C-5944-B096-8AE812CC489C}" presName="node" presStyleLbl="node1" presStyleIdx="4" presStyleCnt="8">
        <dgm:presLayoutVars>
          <dgm:bulletEnabled val="1"/>
        </dgm:presLayoutVars>
      </dgm:prSet>
      <dgm:spPr/>
    </dgm:pt>
    <dgm:pt modelId="{98EEC713-306B-444A-A750-F80B316E835C}" type="pres">
      <dgm:prSet presAssocID="{CB9145EF-A8A2-0A4A-94DF-D3E6E528B316}" presName="sibTrans" presStyleCnt="0"/>
      <dgm:spPr/>
    </dgm:pt>
    <dgm:pt modelId="{1875041F-23B5-9041-946E-8A511443FC1D}" type="pres">
      <dgm:prSet presAssocID="{E65F0151-750E-CD4D-8B3B-86A87D2A1DCB}" presName="node" presStyleLbl="node1" presStyleIdx="5" presStyleCnt="8">
        <dgm:presLayoutVars>
          <dgm:bulletEnabled val="1"/>
        </dgm:presLayoutVars>
      </dgm:prSet>
      <dgm:spPr/>
    </dgm:pt>
    <dgm:pt modelId="{FC14A141-BF36-E043-ACD4-478A9A44124B}" type="pres">
      <dgm:prSet presAssocID="{885C1555-211F-A04B-9160-40AEADA8865C}" presName="sibTrans" presStyleCnt="0"/>
      <dgm:spPr/>
    </dgm:pt>
    <dgm:pt modelId="{D6E0DE95-D762-3646-A143-69A961E9373B}" type="pres">
      <dgm:prSet presAssocID="{25402C97-4435-914B-85C8-8A4BE4972AD2}" presName="node" presStyleLbl="node1" presStyleIdx="6" presStyleCnt="8">
        <dgm:presLayoutVars>
          <dgm:bulletEnabled val="1"/>
        </dgm:presLayoutVars>
      </dgm:prSet>
      <dgm:spPr/>
    </dgm:pt>
    <dgm:pt modelId="{A3CF0AD4-65A8-0949-BFDF-7461B1C63CC2}" type="pres">
      <dgm:prSet presAssocID="{E154A9DE-7BC2-1140-B863-566B602E195F}" presName="sibTrans" presStyleCnt="0"/>
      <dgm:spPr/>
    </dgm:pt>
    <dgm:pt modelId="{4627684F-2421-A24E-894B-09224617C111}" type="pres">
      <dgm:prSet presAssocID="{69C17271-67FE-D94C-A1C6-11F13954ACB9}" presName="node" presStyleLbl="node1" presStyleIdx="7" presStyleCnt="8">
        <dgm:presLayoutVars>
          <dgm:bulletEnabled val="1"/>
        </dgm:presLayoutVars>
      </dgm:prSet>
      <dgm:spPr/>
    </dgm:pt>
  </dgm:ptLst>
  <dgm:cxnLst>
    <dgm:cxn modelId="{19393E15-B562-4A41-8E5E-D7C0F9012096}" srcId="{FD4701F5-5501-DE49-AB84-5D0D0AD0B801}" destId="{0FEC86A6-0D5C-5944-B096-8AE812CC489C}" srcOrd="4" destOrd="0" parTransId="{3F90755E-9A27-194F-AE82-93F979E8503B}" sibTransId="{CB9145EF-A8A2-0A4A-94DF-D3E6E528B316}"/>
    <dgm:cxn modelId="{2F231734-57AC-3145-BD9B-EABD190C39DD}" type="presOf" srcId="{A25D4D4E-1CDA-6541-A063-BE00D2230721}" destId="{B3FAF7C4-76F6-B645-885B-F3BAEF7ABE71}" srcOrd="0" destOrd="0" presId="urn:microsoft.com/office/officeart/2005/8/layout/default"/>
    <dgm:cxn modelId="{6CF0E536-A149-9242-8245-0C437A2668A9}" type="presOf" srcId="{8CE8A210-82CC-E64B-8029-692A4BA1215D}" destId="{3D82B662-A59B-9240-A29C-4A0C5D84E3AA}" srcOrd="0" destOrd="0" presId="urn:microsoft.com/office/officeart/2005/8/layout/default"/>
    <dgm:cxn modelId="{5061093C-F9E8-DB4D-B187-61997889BCF7}" srcId="{FD4701F5-5501-DE49-AB84-5D0D0AD0B801}" destId="{E65F0151-750E-CD4D-8B3B-86A87D2A1DCB}" srcOrd="5" destOrd="0" parTransId="{005C2EFE-9163-E342-AD31-B2D9404C752A}" sibTransId="{885C1555-211F-A04B-9160-40AEADA8865C}"/>
    <dgm:cxn modelId="{6B79283F-6901-504A-8D2C-A2BE65FD0168}" srcId="{FD4701F5-5501-DE49-AB84-5D0D0AD0B801}" destId="{1A5908D2-E0ED-2E4C-94C1-F2D1B7FFD024}" srcOrd="3" destOrd="0" parTransId="{0B330E4C-F2DD-DB4D-AE8D-1F0FB6679BF6}" sibTransId="{0D52991C-7A8D-0544-A70D-591C950A1931}"/>
    <dgm:cxn modelId="{BAD3526C-C064-2A4D-80F4-1D33D017F3A0}" type="presOf" srcId="{0FEC86A6-0D5C-5944-B096-8AE812CC489C}" destId="{06CE7D5C-6454-D044-98F0-D15F6A745401}" srcOrd="0" destOrd="0" presId="urn:microsoft.com/office/officeart/2005/8/layout/default"/>
    <dgm:cxn modelId="{121BE078-453B-8A43-91D8-4AC0D4CA0499}" type="presOf" srcId="{1A5908D2-E0ED-2E4C-94C1-F2D1B7FFD024}" destId="{9C16F97A-B616-9F4E-9E59-76DFBBBA2A4B}" srcOrd="0" destOrd="0" presId="urn:microsoft.com/office/officeart/2005/8/layout/default"/>
    <dgm:cxn modelId="{1E328284-AFF2-A041-90C1-F8D9DBEE570B}" type="presOf" srcId="{FD4701F5-5501-DE49-AB84-5D0D0AD0B801}" destId="{E351B8D8-6F5A-BE44-9789-C8CD9DC88048}" srcOrd="0" destOrd="0" presId="urn:microsoft.com/office/officeart/2005/8/layout/default"/>
    <dgm:cxn modelId="{66840A86-FE03-654A-AEFC-1260B60893FA}" srcId="{FD4701F5-5501-DE49-AB84-5D0D0AD0B801}" destId="{A25D4D4E-1CDA-6541-A063-BE00D2230721}" srcOrd="0" destOrd="0" parTransId="{4354E1FF-6B11-4C45-9FFA-52CE92645B1B}" sibTransId="{25E4AEE7-3073-284B-9B2E-D6BA4284CA1B}"/>
    <dgm:cxn modelId="{E1BC539C-B07A-E940-8463-E015B57E8CF3}" type="presOf" srcId="{E65F0151-750E-CD4D-8B3B-86A87D2A1DCB}" destId="{1875041F-23B5-9041-946E-8A511443FC1D}" srcOrd="0" destOrd="0" presId="urn:microsoft.com/office/officeart/2005/8/layout/default"/>
    <dgm:cxn modelId="{4EB0FF9C-9CA5-8049-8C6F-64D3F569D43B}" srcId="{FD4701F5-5501-DE49-AB84-5D0D0AD0B801}" destId="{6560CABE-FF76-7942-B120-7AB09F895880}" srcOrd="1" destOrd="0" parTransId="{F9D1F4C3-9AC1-1642-9D81-4B87B1F18964}" sibTransId="{A9BFED53-0653-7846-975E-F67B60E00305}"/>
    <dgm:cxn modelId="{EA625AB9-9CD3-B54D-8D65-11D08745B4DC}" srcId="{FD4701F5-5501-DE49-AB84-5D0D0AD0B801}" destId="{69C17271-67FE-D94C-A1C6-11F13954ACB9}" srcOrd="7" destOrd="0" parTransId="{AD715B97-D599-D04A-8DBC-69B4F6998942}" sibTransId="{9487CF46-D10C-FE4D-BB0F-827B7D0C9E88}"/>
    <dgm:cxn modelId="{6C5FD1BF-EAA0-9B41-9828-07D8479BFB87}" srcId="{FD4701F5-5501-DE49-AB84-5D0D0AD0B801}" destId="{25402C97-4435-914B-85C8-8A4BE4972AD2}" srcOrd="6" destOrd="0" parTransId="{3C049414-5368-0042-BE00-6730E8464075}" sibTransId="{E154A9DE-7BC2-1140-B863-566B602E195F}"/>
    <dgm:cxn modelId="{4ADDF5C6-B497-A549-8C30-2C613C583B16}" type="presOf" srcId="{25402C97-4435-914B-85C8-8A4BE4972AD2}" destId="{D6E0DE95-D762-3646-A143-69A961E9373B}" srcOrd="0" destOrd="0" presId="urn:microsoft.com/office/officeart/2005/8/layout/default"/>
    <dgm:cxn modelId="{D35A3BCC-24FE-1A49-B0C3-B71DAFCB842E}" type="presOf" srcId="{6560CABE-FF76-7942-B120-7AB09F895880}" destId="{32A5DB27-4FFB-D94C-B81C-CFA23E52815B}" srcOrd="0" destOrd="0" presId="urn:microsoft.com/office/officeart/2005/8/layout/default"/>
    <dgm:cxn modelId="{0EDE4EE8-BE74-2949-AB93-696E8A1C0077}" type="presOf" srcId="{69C17271-67FE-D94C-A1C6-11F13954ACB9}" destId="{4627684F-2421-A24E-894B-09224617C111}" srcOrd="0" destOrd="0" presId="urn:microsoft.com/office/officeart/2005/8/layout/default"/>
    <dgm:cxn modelId="{A67B71FD-4DC6-DA4E-B62A-8577061BE3DB}" srcId="{FD4701F5-5501-DE49-AB84-5D0D0AD0B801}" destId="{8CE8A210-82CC-E64B-8029-692A4BA1215D}" srcOrd="2" destOrd="0" parTransId="{13F6C91B-1B51-CC4A-B501-44D4D5DF0BF4}" sibTransId="{2104C4CA-13D4-FA43-AB17-2313FAEF7897}"/>
    <dgm:cxn modelId="{CF3FD0D3-EE7F-4A4D-9004-10F7A50F0078}" type="presParOf" srcId="{E351B8D8-6F5A-BE44-9789-C8CD9DC88048}" destId="{B3FAF7C4-76F6-B645-885B-F3BAEF7ABE71}" srcOrd="0" destOrd="0" presId="urn:microsoft.com/office/officeart/2005/8/layout/default"/>
    <dgm:cxn modelId="{484BE309-68AC-F24F-B321-91038EE545BC}" type="presParOf" srcId="{E351B8D8-6F5A-BE44-9789-C8CD9DC88048}" destId="{19FE661C-F264-3D42-81D0-4EAA3158452B}" srcOrd="1" destOrd="0" presId="urn:microsoft.com/office/officeart/2005/8/layout/default"/>
    <dgm:cxn modelId="{16324440-9CE2-2442-9282-085BA703E498}" type="presParOf" srcId="{E351B8D8-6F5A-BE44-9789-C8CD9DC88048}" destId="{32A5DB27-4FFB-D94C-B81C-CFA23E52815B}" srcOrd="2" destOrd="0" presId="urn:microsoft.com/office/officeart/2005/8/layout/default"/>
    <dgm:cxn modelId="{EDEC3499-276C-694E-9D94-3E23AEBDB47A}" type="presParOf" srcId="{E351B8D8-6F5A-BE44-9789-C8CD9DC88048}" destId="{2D82E6EB-9C4C-0747-9BF2-0C9E7E727C0F}" srcOrd="3" destOrd="0" presId="urn:microsoft.com/office/officeart/2005/8/layout/default"/>
    <dgm:cxn modelId="{A6C0D302-5C28-3F41-A1F4-575DD80D6829}" type="presParOf" srcId="{E351B8D8-6F5A-BE44-9789-C8CD9DC88048}" destId="{3D82B662-A59B-9240-A29C-4A0C5D84E3AA}" srcOrd="4" destOrd="0" presId="urn:microsoft.com/office/officeart/2005/8/layout/default"/>
    <dgm:cxn modelId="{37D516F7-DAF5-2F40-AE0D-DAAA17085DFB}" type="presParOf" srcId="{E351B8D8-6F5A-BE44-9789-C8CD9DC88048}" destId="{5381EF77-6E7C-DF42-A61E-D13A7FA0A1E0}" srcOrd="5" destOrd="0" presId="urn:microsoft.com/office/officeart/2005/8/layout/default"/>
    <dgm:cxn modelId="{962C041D-B4F5-F24F-8F6D-4450E6FF7D68}" type="presParOf" srcId="{E351B8D8-6F5A-BE44-9789-C8CD9DC88048}" destId="{9C16F97A-B616-9F4E-9E59-76DFBBBA2A4B}" srcOrd="6" destOrd="0" presId="urn:microsoft.com/office/officeart/2005/8/layout/default"/>
    <dgm:cxn modelId="{739990B3-42C3-884C-8807-5631086AF99A}" type="presParOf" srcId="{E351B8D8-6F5A-BE44-9789-C8CD9DC88048}" destId="{C961666A-C74B-F847-80AE-B4BE70EB5418}" srcOrd="7" destOrd="0" presId="urn:microsoft.com/office/officeart/2005/8/layout/default"/>
    <dgm:cxn modelId="{B2F3B9A1-8F65-8142-9EB6-D33566F2D2B9}" type="presParOf" srcId="{E351B8D8-6F5A-BE44-9789-C8CD9DC88048}" destId="{06CE7D5C-6454-D044-98F0-D15F6A745401}" srcOrd="8" destOrd="0" presId="urn:microsoft.com/office/officeart/2005/8/layout/default"/>
    <dgm:cxn modelId="{5CDB83D0-CB53-B240-B7D5-7649A5BEF95D}" type="presParOf" srcId="{E351B8D8-6F5A-BE44-9789-C8CD9DC88048}" destId="{98EEC713-306B-444A-A750-F80B316E835C}" srcOrd="9" destOrd="0" presId="urn:microsoft.com/office/officeart/2005/8/layout/default"/>
    <dgm:cxn modelId="{74D0C63C-B1CC-8042-84EA-5B99EAE65C31}" type="presParOf" srcId="{E351B8D8-6F5A-BE44-9789-C8CD9DC88048}" destId="{1875041F-23B5-9041-946E-8A511443FC1D}" srcOrd="10" destOrd="0" presId="urn:microsoft.com/office/officeart/2005/8/layout/default"/>
    <dgm:cxn modelId="{5CD30CAD-0A8D-AF4E-91AE-1BA071F4497E}" type="presParOf" srcId="{E351B8D8-6F5A-BE44-9789-C8CD9DC88048}" destId="{FC14A141-BF36-E043-ACD4-478A9A44124B}" srcOrd="11" destOrd="0" presId="urn:microsoft.com/office/officeart/2005/8/layout/default"/>
    <dgm:cxn modelId="{1BEC336E-236F-944C-8E25-AE68A416D028}" type="presParOf" srcId="{E351B8D8-6F5A-BE44-9789-C8CD9DC88048}" destId="{D6E0DE95-D762-3646-A143-69A961E9373B}" srcOrd="12" destOrd="0" presId="urn:microsoft.com/office/officeart/2005/8/layout/default"/>
    <dgm:cxn modelId="{5621FD2C-DFEA-294B-99C8-FDB5CD32707A}" type="presParOf" srcId="{E351B8D8-6F5A-BE44-9789-C8CD9DC88048}" destId="{A3CF0AD4-65A8-0949-BFDF-7461B1C63CC2}" srcOrd="13" destOrd="0" presId="urn:microsoft.com/office/officeart/2005/8/layout/default"/>
    <dgm:cxn modelId="{A816D8C4-9511-3541-9E33-CC1D4295EC01}" type="presParOf" srcId="{E351B8D8-6F5A-BE44-9789-C8CD9DC88048}" destId="{4627684F-2421-A24E-894B-09224617C111}"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E83F9F-A294-BD44-9656-95948CAB4442}" type="doc">
      <dgm:prSet loTypeId="urn:microsoft.com/office/officeart/2005/8/layout/vProcess5" loCatId="" qsTypeId="urn:microsoft.com/office/officeart/2005/8/quickstyle/simple1" qsCatId="simple" csTypeId="urn:microsoft.com/office/officeart/2005/8/colors/accent1_3" csCatId="accent1" phldr="1"/>
      <dgm:spPr/>
    </dgm:pt>
    <dgm:pt modelId="{3D55B36F-B6B3-184B-9FA1-1670C989E468}">
      <dgm:prSet phldrT="[Text]"/>
      <dgm:spPr/>
      <dgm:t>
        <a:bodyPr/>
        <a:lstStyle/>
        <a:p>
          <a:r>
            <a:rPr lang="en-US" b="1" dirty="0"/>
            <a:t>Scientific Practices</a:t>
          </a:r>
        </a:p>
      </dgm:t>
    </dgm:pt>
    <dgm:pt modelId="{D6995BCE-E421-7A43-AB1B-71DD9C1253F0}" type="parTrans" cxnId="{0902825C-22C8-C943-A9EB-796BA6C2EF15}">
      <dgm:prSet/>
      <dgm:spPr/>
      <dgm:t>
        <a:bodyPr/>
        <a:lstStyle/>
        <a:p>
          <a:endParaRPr lang="en-US"/>
        </a:p>
      </dgm:t>
    </dgm:pt>
    <dgm:pt modelId="{070BFA42-B35A-2647-B97E-B852C1F4F824}" type="sibTrans" cxnId="{0902825C-22C8-C943-A9EB-796BA6C2EF15}">
      <dgm:prSet/>
      <dgm:spPr/>
      <dgm:t>
        <a:bodyPr/>
        <a:lstStyle/>
        <a:p>
          <a:endParaRPr lang="en-US"/>
        </a:p>
      </dgm:t>
    </dgm:pt>
    <dgm:pt modelId="{83E17DDE-8D22-304F-A121-A53A55DA9A42}">
      <dgm:prSet phldrT="[Text]"/>
      <dgm:spPr/>
      <dgm:t>
        <a:bodyPr/>
        <a:lstStyle/>
        <a:p>
          <a:r>
            <a:rPr lang="en-US" b="1" dirty="0"/>
            <a:t>Crosscutting Concepts</a:t>
          </a:r>
        </a:p>
      </dgm:t>
    </dgm:pt>
    <dgm:pt modelId="{A6C0789E-C435-634A-BF26-52BB77349FCE}" type="parTrans" cxnId="{7ABE8744-65C7-5347-8F76-D9B842E39B59}">
      <dgm:prSet/>
      <dgm:spPr/>
      <dgm:t>
        <a:bodyPr/>
        <a:lstStyle/>
        <a:p>
          <a:endParaRPr lang="en-US"/>
        </a:p>
      </dgm:t>
    </dgm:pt>
    <dgm:pt modelId="{E3AF05FF-1295-2F42-A8BF-4083A8F4D021}" type="sibTrans" cxnId="{7ABE8744-65C7-5347-8F76-D9B842E39B59}">
      <dgm:prSet/>
      <dgm:spPr/>
      <dgm:t>
        <a:bodyPr/>
        <a:lstStyle/>
        <a:p>
          <a:endParaRPr lang="en-US"/>
        </a:p>
      </dgm:t>
    </dgm:pt>
    <dgm:pt modelId="{52ABFD42-A59C-0445-9150-A5CA3BC289D8}">
      <dgm:prSet phldrT="[Text]"/>
      <dgm:spPr/>
      <dgm:t>
        <a:bodyPr/>
        <a:lstStyle/>
        <a:p>
          <a:r>
            <a:rPr lang="en-US" b="1" dirty="0"/>
            <a:t>Core Ideas</a:t>
          </a:r>
        </a:p>
      </dgm:t>
    </dgm:pt>
    <dgm:pt modelId="{FB491C96-66A0-9140-B6C2-2BEE12D2D858}" type="parTrans" cxnId="{DD725426-A1E5-8E4C-B3B5-307E680F972B}">
      <dgm:prSet/>
      <dgm:spPr/>
      <dgm:t>
        <a:bodyPr/>
        <a:lstStyle/>
        <a:p>
          <a:endParaRPr lang="en-US"/>
        </a:p>
      </dgm:t>
    </dgm:pt>
    <dgm:pt modelId="{EFBCED5E-5999-C84E-BF4E-D75D2F0C1531}" type="sibTrans" cxnId="{DD725426-A1E5-8E4C-B3B5-307E680F972B}">
      <dgm:prSet/>
      <dgm:spPr/>
      <dgm:t>
        <a:bodyPr/>
        <a:lstStyle/>
        <a:p>
          <a:endParaRPr lang="en-US"/>
        </a:p>
      </dgm:t>
    </dgm:pt>
    <dgm:pt modelId="{2B6E9A5C-8E61-324A-B152-3E11FAAB222E}">
      <dgm:prSet phldrT="[Text]"/>
      <dgm:spPr/>
      <dgm:t>
        <a:bodyPr/>
        <a:lstStyle/>
        <a:p>
          <a:r>
            <a:rPr lang="en-US" b="0" dirty="0"/>
            <a:t>Is there a crosscutting concept? If so, which one(s)?</a:t>
          </a:r>
        </a:p>
      </dgm:t>
    </dgm:pt>
    <dgm:pt modelId="{38DCFAF7-4ECE-A54F-BF45-78643CDED993}" type="parTrans" cxnId="{2ED0524E-BD3D-7D4D-A189-8CF0C840884B}">
      <dgm:prSet/>
      <dgm:spPr/>
      <dgm:t>
        <a:bodyPr/>
        <a:lstStyle/>
        <a:p>
          <a:endParaRPr lang="en-US"/>
        </a:p>
      </dgm:t>
    </dgm:pt>
    <dgm:pt modelId="{780841A2-90B9-AB46-9BC7-785EBE917E37}" type="sibTrans" cxnId="{2ED0524E-BD3D-7D4D-A189-8CF0C840884B}">
      <dgm:prSet/>
      <dgm:spPr/>
      <dgm:t>
        <a:bodyPr/>
        <a:lstStyle/>
        <a:p>
          <a:endParaRPr lang="en-US"/>
        </a:p>
      </dgm:t>
    </dgm:pt>
    <dgm:pt modelId="{50B5D7AF-DF56-CB4F-B0C1-EC91FFF00108}">
      <dgm:prSet phldrT="[Text]"/>
      <dgm:spPr/>
      <dgm:t>
        <a:bodyPr/>
        <a:lstStyle/>
        <a:p>
          <a:r>
            <a:rPr lang="en-US" dirty="0"/>
            <a:t>Is there a core idea? If so, which one(s)?</a:t>
          </a:r>
        </a:p>
      </dgm:t>
    </dgm:pt>
    <dgm:pt modelId="{8A12FB3B-49E0-D44D-9BBA-6FA15EBFBDCE}" type="parTrans" cxnId="{40130964-DE7F-104E-AE95-169BFEC1A395}">
      <dgm:prSet/>
      <dgm:spPr/>
      <dgm:t>
        <a:bodyPr/>
        <a:lstStyle/>
        <a:p>
          <a:endParaRPr lang="en-US"/>
        </a:p>
      </dgm:t>
    </dgm:pt>
    <dgm:pt modelId="{572FF373-E8E2-0B4B-AB54-486727786A7E}" type="sibTrans" cxnId="{40130964-DE7F-104E-AE95-169BFEC1A395}">
      <dgm:prSet/>
      <dgm:spPr/>
      <dgm:t>
        <a:bodyPr/>
        <a:lstStyle/>
        <a:p>
          <a:endParaRPr lang="en-US"/>
        </a:p>
      </dgm:t>
    </dgm:pt>
    <dgm:pt modelId="{C3BF1B3D-13EC-8D49-AB80-D230C5561875}">
      <dgm:prSet/>
      <dgm:spPr/>
      <dgm:t>
        <a:bodyPr/>
        <a:lstStyle/>
        <a:p>
          <a:r>
            <a:rPr lang="en-US" b="0" dirty="0"/>
            <a:t>Is there a practice? If so, which one(s)?</a:t>
          </a:r>
          <a:endParaRPr lang="en-US" b="1" dirty="0"/>
        </a:p>
      </dgm:t>
    </dgm:pt>
    <dgm:pt modelId="{6C04E02B-D8B1-0546-B15E-0A73ACF4316B}" type="parTrans" cxnId="{3628274D-DDE4-9B40-9753-49AF99D5473A}">
      <dgm:prSet/>
      <dgm:spPr/>
      <dgm:t>
        <a:bodyPr/>
        <a:lstStyle/>
        <a:p>
          <a:endParaRPr lang="en-US"/>
        </a:p>
      </dgm:t>
    </dgm:pt>
    <dgm:pt modelId="{E35644F6-50CA-B14E-BAE8-85D8E4C9A507}" type="sibTrans" cxnId="{3628274D-DDE4-9B40-9753-49AF99D5473A}">
      <dgm:prSet/>
      <dgm:spPr/>
      <dgm:t>
        <a:bodyPr/>
        <a:lstStyle/>
        <a:p>
          <a:endParaRPr lang="en-US"/>
        </a:p>
      </dgm:t>
    </dgm:pt>
    <dgm:pt modelId="{C9C0DDDF-9F99-094D-9C76-FD657DD12FA6}" type="pres">
      <dgm:prSet presAssocID="{EDE83F9F-A294-BD44-9656-95948CAB4442}" presName="outerComposite" presStyleCnt="0">
        <dgm:presLayoutVars>
          <dgm:chMax val="5"/>
          <dgm:dir/>
          <dgm:resizeHandles val="exact"/>
        </dgm:presLayoutVars>
      </dgm:prSet>
      <dgm:spPr/>
    </dgm:pt>
    <dgm:pt modelId="{5CD2932F-3923-A24C-84FA-280A50C558F6}" type="pres">
      <dgm:prSet presAssocID="{EDE83F9F-A294-BD44-9656-95948CAB4442}" presName="dummyMaxCanvas" presStyleCnt="0">
        <dgm:presLayoutVars/>
      </dgm:prSet>
      <dgm:spPr/>
    </dgm:pt>
    <dgm:pt modelId="{106C2C93-A06C-7E48-8DA3-549F9FDA46D6}" type="pres">
      <dgm:prSet presAssocID="{EDE83F9F-A294-BD44-9656-95948CAB4442}" presName="ThreeNodes_1" presStyleLbl="node1" presStyleIdx="0" presStyleCnt="3">
        <dgm:presLayoutVars>
          <dgm:bulletEnabled val="1"/>
        </dgm:presLayoutVars>
      </dgm:prSet>
      <dgm:spPr/>
    </dgm:pt>
    <dgm:pt modelId="{2CF1E3BE-F2A9-9648-A7F3-CDA10BDE91AE}" type="pres">
      <dgm:prSet presAssocID="{EDE83F9F-A294-BD44-9656-95948CAB4442}" presName="ThreeNodes_2" presStyleLbl="node1" presStyleIdx="1" presStyleCnt="3">
        <dgm:presLayoutVars>
          <dgm:bulletEnabled val="1"/>
        </dgm:presLayoutVars>
      </dgm:prSet>
      <dgm:spPr/>
    </dgm:pt>
    <dgm:pt modelId="{5A16866B-4619-C649-B143-E3AD164CD6CA}" type="pres">
      <dgm:prSet presAssocID="{EDE83F9F-A294-BD44-9656-95948CAB4442}" presName="ThreeNodes_3" presStyleLbl="node1" presStyleIdx="2" presStyleCnt="3">
        <dgm:presLayoutVars>
          <dgm:bulletEnabled val="1"/>
        </dgm:presLayoutVars>
      </dgm:prSet>
      <dgm:spPr/>
    </dgm:pt>
    <dgm:pt modelId="{ACA22307-463D-2E4B-AADA-D37DC457CD53}" type="pres">
      <dgm:prSet presAssocID="{EDE83F9F-A294-BD44-9656-95948CAB4442}" presName="ThreeConn_1-2" presStyleLbl="fgAccFollowNode1" presStyleIdx="0" presStyleCnt="2">
        <dgm:presLayoutVars>
          <dgm:bulletEnabled val="1"/>
        </dgm:presLayoutVars>
      </dgm:prSet>
      <dgm:spPr/>
    </dgm:pt>
    <dgm:pt modelId="{9A90FC37-6B2B-8F40-9679-295C7557B6C1}" type="pres">
      <dgm:prSet presAssocID="{EDE83F9F-A294-BD44-9656-95948CAB4442}" presName="ThreeConn_2-3" presStyleLbl="fgAccFollowNode1" presStyleIdx="1" presStyleCnt="2">
        <dgm:presLayoutVars>
          <dgm:bulletEnabled val="1"/>
        </dgm:presLayoutVars>
      </dgm:prSet>
      <dgm:spPr/>
    </dgm:pt>
    <dgm:pt modelId="{8B71E506-2760-5747-9325-8CF14BA74F45}" type="pres">
      <dgm:prSet presAssocID="{EDE83F9F-A294-BD44-9656-95948CAB4442}" presName="ThreeNodes_1_text" presStyleLbl="node1" presStyleIdx="2" presStyleCnt="3">
        <dgm:presLayoutVars>
          <dgm:bulletEnabled val="1"/>
        </dgm:presLayoutVars>
      </dgm:prSet>
      <dgm:spPr/>
    </dgm:pt>
    <dgm:pt modelId="{B971C350-4F7B-B447-B9EB-BE84CCDBB2D4}" type="pres">
      <dgm:prSet presAssocID="{EDE83F9F-A294-BD44-9656-95948CAB4442}" presName="ThreeNodes_2_text" presStyleLbl="node1" presStyleIdx="2" presStyleCnt="3">
        <dgm:presLayoutVars>
          <dgm:bulletEnabled val="1"/>
        </dgm:presLayoutVars>
      </dgm:prSet>
      <dgm:spPr/>
    </dgm:pt>
    <dgm:pt modelId="{4D14F87E-D55D-4D47-88A2-60EF9745AFED}" type="pres">
      <dgm:prSet presAssocID="{EDE83F9F-A294-BD44-9656-95948CAB4442}" presName="ThreeNodes_3_text" presStyleLbl="node1" presStyleIdx="2" presStyleCnt="3">
        <dgm:presLayoutVars>
          <dgm:bulletEnabled val="1"/>
        </dgm:presLayoutVars>
      </dgm:prSet>
      <dgm:spPr/>
    </dgm:pt>
  </dgm:ptLst>
  <dgm:cxnLst>
    <dgm:cxn modelId="{07610201-5A08-8F4E-959E-3ECDD66EA597}" type="presOf" srcId="{C3BF1B3D-13EC-8D49-AB80-D230C5561875}" destId="{8B71E506-2760-5747-9325-8CF14BA74F45}" srcOrd="1" destOrd="1" presId="urn:microsoft.com/office/officeart/2005/8/layout/vProcess5"/>
    <dgm:cxn modelId="{48B60F01-FFE9-CF4D-BFBE-4643DA621825}" type="presOf" srcId="{C3BF1B3D-13EC-8D49-AB80-D230C5561875}" destId="{106C2C93-A06C-7E48-8DA3-549F9FDA46D6}" srcOrd="0" destOrd="1" presId="urn:microsoft.com/office/officeart/2005/8/layout/vProcess5"/>
    <dgm:cxn modelId="{7B300826-99FB-7C4D-99B5-C86B5F1F7CD3}" type="presOf" srcId="{50B5D7AF-DF56-CB4F-B0C1-EC91FFF00108}" destId="{4D14F87E-D55D-4D47-88A2-60EF9745AFED}" srcOrd="1" destOrd="1" presId="urn:microsoft.com/office/officeart/2005/8/layout/vProcess5"/>
    <dgm:cxn modelId="{DD725426-A1E5-8E4C-B3B5-307E680F972B}" srcId="{EDE83F9F-A294-BD44-9656-95948CAB4442}" destId="{52ABFD42-A59C-0445-9150-A5CA3BC289D8}" srcOrd="2" destOrd="0" parTransId="{FB491C96-66A0-9140-B6C2-2BEE12D2D858}" sibTransId="{EFBCED5E-5999-C84E-BF4E-D75D2F0C1531}"/>
    <dgm:cxn modelId="{F7141C39-83E2-2D4D-B161-245F2399A1E9}" type="presOf" srcId="{E3AF05FF-1295-2F42-A8BF-4083A8F4D021}" destId="{9A90FC37-6B2B-8F40-9679-295C7557B6C1}" srcOrd="0" destOrd="0" presId="urn:microsoft.com/office/officeart/2005/8/layout/vProcess5"/>
    <dgm:cxn modelId="{7ABE8744-65C7-5347-8F76-D9B842E39B59}" srcId="{EDE83F9F-A294-BD44-9656-95948CAB4442}" destId="{83E17DDE-8D22-304F-A121-A53A55DA9A42}" srcOrd="1" destOrd="0" parTransId="{A6C0789E-C435-634A-BF26-52BB77349FCE}" sibTransId="{E3AF05FF-1295-2F42-A8BF-4083A8F4D021}"/>
    <dgm:cxn modelId="{3628274D-DDE4-9B40-9753-49AF99D5473A}" srcId="{3D55B36F-B6B3-184B-9FA1-1670C989E468}" destId="{C3BF1B3D-13EC-8D49-AB80-D230C5561875}" srcOrd="0" destOrd="0" parTransId="{6C04E02B-D8B1-0546-B15E-0A73ACF4316B}" sibTransId="{E35644F6-50CA-B14E-BAE8-85D8E4C9A507}"/>
    <dgm:cxn modelId="{2ED0524E-BD3D-7D4D-A189-8CF0C840884B}" srcId="{83E17DDE-8D22-304F-A121-A53A55DA9A42}" destId="{2B6E9A5C-8E61-324A-B152-3E11FAAB222E}" srcOrd="0" destOrd="0" parTransId="{38DCFAF7-4ECE-A54F-BF45-78643CDED993}" sibTransId="{780841A2-90B9-AB46-9BC7-785EBE917E37}"/>
    <dgm:cxn modelId="{A921FF50-3DE8-5D4F-8806-0B932A51841E}" type="presOf" srcId="{EDE83F9F-A294-BD44-9656-95948CAB4442}" destId="{C9C0DDDF-9F99-094D-9C76-FD657DD12FA6}" srcOrd="0" destOrd="0" presId="urn:microsoft.com/office/officeart/2005/8/layout/vProcess5"/>
    <dgm:cxn modelId="{0902825C-22C8-C943-A9EB-796BA6C2EF15}" srcId="{EDE83F9F-A294-BD44-9656-95948CAB4442}" destId="{3D55B36F-B6B3-184B-9FA1-1670C989E468}" srcOrd="0" destOrd="0" parTransId="{D6995BCE-E421-7A43-AB1B-71DD9C1253F0}" sibTransId="{070BFA42-B35A-2647-B97E-B852C1F4F824}"/>
    <dgm:cxn modelId="{A21F3963-F9D3-2646-BF6E-93081E51E839}" type="presOf" srcId="{2B6E9A5C-8E61-324A-B152-3E11FAAB222E}" destId="{2CF1E3BE-F2A9-9648-A7F3-CDA10BDE91AE}" srcOrd="0" destOrd="1" presId="urn:microsoft.com/office/officeart/2005/8/layout/vProcess5"/>
    <dgm:cxn modelId="{40130964-DE7F-104E-AE95-169BFEC1A395}" srcId="{52ABFD42-A59C-0445-9150-A5CA3BC289D8}" destId="{50B5D7AF-DF56-CB4F-B0C1-EC91FFF00108}" srcOrd="0" destOrd="0" parTransId="{8A12FB3B-49E0-D44D-9BBA-6FA15EBFBDCE}" sibTransId="{572FF373-E8E2-0B4B-AB54-486727786A7E}"/>
    <dgm:cxn modelId="{0BE26168-65E5-B140-BCFD-E979E8A9BDCF}" type="presOf" srcId="{50B5D7AF-DF56-CB4F-B0C1-EC91FFF00108}" destId="{5A16866B-4619-C649-B143-E3AD164CD6CA}" srcOrd="0" destOrd="1" presId="urn:microsoft.com/office/officeart/2005/8/layout/vProcess5"/>
    <dgm:cxn modelId="{40D97496-FC46-3A49-922F-B9DC86FF48D1}" type="presOf" srcId="{83E17DDE-8D22-304F-A121-A53A55DA9A42}" destId="{2CF1E3BE-F2A9-9648-A7F3-CDA10BDE91AE}" srcOrd="0" destOrd="0" presId="urn:microsoft.com/office/officeart/2005/8/layout/vProcess5"/>
    <dgm:cxn modelId="{19A9E0AA-FA9A-E74B-AE6D-31AB5299F162}" type="presOf" srcId="{52ABFD42-A59C-0445-9150-A5CA3BC289D8}" destId="{4D14F87E-D55D-4D47-88A2-60EF9745AFED}" srcOrd="1" destOrd="0" presId="urn:microsoft.com/office/officeart/2005/8/layout/vProcess5"/>
    <dgm:cxn modelId="{D383FEB0-069F-634E-A3D9-2B609DAC0F09}" type="presOf" srcId="{83E17DDE-8D22-304F-A121-A53A55DA9A42}" destId="{B971C350-4F7B-B447-B9EB-BE84CCDBB2D4}" srcOrd="1" destOrd="0" presId="urn:microsoft.com/office/officeart/2005/8/layout/vProcess5"/>
    <dgm:cxn modelId="{0A9F58D1-5B0D-2F41-A805-AE6619F85567}" type="presOf" srcId="{2B6E9A5C-8E61-324A-B152-3E11FAAB222E}" destId="{B971C350-4F7B-B447-B9EB-BE84CCDBB2D4}" srcOrd="1" destOrd="1" presId="urn:microsoft.com/office/officeart/2005/8/layout/vProcess5"/>
    <dgm:cxn modelId="{D36D2FDA-F194-B440-B150-62769BA00B32}" type="presOf" srcId="{3D55B36F-B6B3-184B-9FA1-1670C989E468}" destId="{106C2C93-A06C-7E48-8DA3-549F9FDA46D6}" srcOrd="0" destOrd="0" presId="urn:microsoft.com/office/officeart/2005/8/layout/vProcess5"/>
    <dgm:cxn modelId="{FFB2D0E1-C09C-A44A-91F4-BF9605E70CEA}" type="presOf" srcId="{070BFA42-B35A-2647-B97E-B852C1F4F824}" destId="{ACA22307-463D-2E4B-AADA-D37DC457CD53}" srcOrd="0" destOrd="0" presId="urn:microsoft.com/office/officeart/2005/8/layout/vProcess5"/>
    <dgm:cxn modelId="{13A96CEB-9663-834E-8779-73D9E14647C8}" type="presOf" srcId="{3D55B36F-B6B3-184B-9FA1-1670C989E468}" destId="{8B71E506-2760-5747-9325-8CF14BA74F45}" srcOrd="1" destOrd="0" presId="urn:microsoft.com/office/officeart/2005/8/layout/vProcess5"/>
    <dgm:cxn modelId="{6BB47AF2-B822-E140-9E4B-28531B626974}" type="presOf" srcId="{52ABFD42-A59C-0445-9150-A5CA3BC289D8}" destId="{5A16866B-4619-C649-B143-E3AD164CD6CA}" srcOrd="0" destOrd="0" presId="urn:microsoft.com/office/officeart/2005/8/layout/vProcess5"/>
    <dgm:cxn modelId="{8D6801CB-6786-494E-BFF7-F9CF71710C20}" type="presParOf" srcId="{C9C0DDDF-9F99-094D-9C76-FD657DD12FA6}" destId="{5CD2932F-3923-A24C-84FA-280A50C558F6}" srcOrd="0" destOrd="0" presId="urn:microsoft.com/office/officeart/2005/8/layout/vProcess5"/>
    <dgm:cxn modelId="{1E581EF1-965B-C54F-8198-B6E1D435D915}" type="presParOf" srcId="{C9C0DDDF-9F99-094D-9C76-FD657DD12FA6}" destId="{106C2C93-A06C-7E48-8DA3-549F9FDA46D6}" srcOrd="1" destOrd="0" presId="urn:microsoft.com/office/officeart/2005/8/layout/vProcess5"/>
    <dgm:cxn modelId="{E551B8F6-CCC1-F946-B0AC-CF090C0A11B8}" type="presParOf" srcId="{C9C0DDDF-9F99-094D-9C76-FD657DD12FA6}" destId="{2CF1E3BE-F2A9-9648-A7F3-CDA10BDE91AE}" srcOrd="2" destOrd="0" presId="urn:microsoft.com/office/officeart/2005/8/layout/vProcess5"/>
    <dgm:cxn modelId="{9ABB6318-078F-5343-BEAE-3CA0A6DF6AC6}" type="presParOf" srcId="{C9C0DDDF-9F99-094D-9C76-FD657DD12FA6}" destId="{5A16866B-4619-C649-B143-E3AD164CD6CA}" srcOrd="3" destOrd="0" presId="urn:microsoft.com/office/officeart/2005/8/layout/vProcess5"/>
    <dgm:cxn modelId="{2ECA3FD3-882A-3E46-B3B2-6E90CE200936}" type="presParOf" srcId="{C9C0DDDF-9F99-094D-9C76-FD657DD12FA6}" destId="{ACA22307-463D-2E4B-AADA-D37DC457CD53}" srcOrd="4" destOrd="0" presId="urn:microsoft.com/office/officeart/2005/8/layout/vProcess5"/>
    <dgm:cxn modelId="{68645EF6-9637-E043-B74C-6AA6BA728719}" type="presParOf" srcId="{C9C0DDDF-9F99-094D-9C76-FD657DD12FA6}" destId="{9A90FC37-6B2B-8F40-9679-295C7557B6C1}" srcOrd="5" destOrd="0" presId="urn:microsoft.com/office/officeart/2005/8/layout/vProcess5"/>
    <dgm:cxn modelId="{E82DE998-F0D9-A446-8327-BD0DE710502B}" type="presParOf" srcId="{C9C0DDDF-9F99-094D-9C76-FD657DD12FA6}" destId="{8B71E506-2760-5747-9325-8CF14BA74F45}" srcOrd="6" destOrd="0" presId="urn:microsoft.com/office/officeart/2005/8/layout/vProcess5"/>
    <dgm:cxn modelId="{CF2BF32B-C5B3-9E4C-BB3D-2502E0532ECD}" type="presParOf" srcId="{C9C0DDDF-9F99-094D-9C76-FD657DD12FA6}" destId="{B971C350-4F7B-B447-B9EB-BE84CCDBB2D4}" srcOrd="7" destOrd="0" presId="urn:microsoft.com/office/officeart/2005/8/layout/vProcess5"/>
    <dgm:cxn modelId="{7990CB27-8EAE-814A-B120-7A61691141DD}" type="presParOf" srcId="{C9C0DDDF-9F99-094D-9C76-FD657DD12FA6}" destId="{4D14F87E-D55D-4D47-88A2-60EF9745AFE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1A19B0-1B22-AC43-A266-66CB0393D616}" type="doc">
      <dgm:prSet loTypeId="urn:microsoft.com/office/officeart/2005/8/layout/StepDownProcess" loCatId="" qsTypeId="urn:microsoft.com/office/officeart/2005/8/quickstyle/simple1" qsCatId="simple" csTypeId="urn:microsoft.com/office/officeart/2005/8/colors/colorful3" csCatId="colorful" phldr="1"/>
      <dgm:spPr/>
      <dgm:t>
        <a:bodyPr/>
        <a:lstStyle/>
        <a:p>
          <a:endParaRPr lang="en-US"/>
        </a:p>
      </dgm:t>
    </dgm:pt>
    <dgm:pt modelId="{67BC41F2-05B2-6F45-AAAC-A265647A2D62}">
      <dgm:prSet phldrT="[Text]"/>
      <dgm:spPr/>
      <dgm:t>
        <a:bodyPr/>
        <a:lstStyle/>
        <a:p>
          <a:r>
            <a:rPr lang="en-US" dirty="0"/>
            <a:t>Lab Materials Collection</a:t>
          </a:r>
        </a:p>
      </dgm:t>
    </dgm:pt>
    <dgm:pt modelId="{3707E2FD-A52F-1749-BEE6-6F4196E1BAF0}" type="parTrans" cxnId="{8701A5A5-8801-0D45-BFF7-27BEF184EDEF}">
      <dgm:prSet/>
      <dgm:spPr/>
      <dgm:t>
        <a:bodyPr/>
        <a:lstStyle/>
        <a:p>
          <a:endParaRPr lang="en-US"/>
        </a:p>
      </dgm:t>
    </dgm:pt>
    <dgm:pt modelId="{D6CBDC7A-1C82-D14B-9E33-7EC9B24DEF9E}" type="sibTrans" cxnId="{8701A5A5-8801-0D45-BFF7-27BEF184EDEF}">
      <dgm:prSet/>
      <dgm:spPr/>
      <dgm:t>
        <a:bodyPr/>
        <a:lstStyle/>
        <a:p>
          <a:endParaRPr lang="en-US"/>
        </a:p>
      </dgm:t>
    </dgm:pt>
    <dgm:pt modelId="{AC02923C-4622-F44B-882A-EB2CD4EE799E}">
      <dgm:prSet phldrT="[Text]"/>
      <dgm:spPr/>
      <dgm:t>
        <a:bodyPr/>
        <a:lstStyle/>
        <a:p>
          <a:r>
            <a:rPr lang="en-US" dirty="0"/>
            <a:t>All required chemistry laboratory courses (BS CHM)</a:t>
          </a:r>
        </a:p>
      </dgm:t>
    </dgm:pt>
    <dgm:pt modelId="{77D56128-AA28-B74E-9F87-085A68023A00}" type="parTrans" cxnId="{F05A0837-34DF-0648-B858-07068A86A3F0}">
      <dgm:prSet/>
      <dgm:spPr/>
      <dgm:t>
        <a:bodyPr/>
        <a:lstStyle/>
        <a:p>
          <a:endParaRPr lang="en-US"/>
        </a:p>
      </dgm:t>
    </dgm:pt>
    <dgm:pt modelId="{91A557B4-D553-1C4E-8AF4-809BA675BDB6}" type="sibTrans" cxnId="{F05A0837-34DF-0648-B858-07068A86A3F0}">
      <dgm:prSet/>
      <dgm:spPr/>
      <dgm:t>
        <a:bodyPr/>
        <a:lstStyle/>
        <a:p>
          <a:endParaRPr lang="en-US"/>
        </a:p>
      </dgm:t>
    </dgm:pt>
    <dgm:pt modelId="{5E9D9365-A279-A34D-A94E-DD17C9A2A089}">
      <dgm:prSet phldrT="[Text]"/>
      <dgm:spPr/>
      <dgm:t>
        <a:bodyPr/>
        <a:lstStyle/>
        <a:p>
          <a:r>
            <a:rPr lang="en-US" dirty="0"/>
            <a:t>Experiment Coding</a:t>
          </a:r>
        </a:p>
      </dgm:t>
    </dgm:pt>
    <dgm:pt modelId="{D12E29A5-1050-FF41-B3FA-C39B27F3ED32}" type="parTrans" cxnId="{45012048-FE35-8144-83FD-A770E90427D7}">
      <dgm:prSet/>
      <dgm:spPr/>
      <dgm:t>
        <a:bodyPr/>
        <a:lstStyle/>
        <a:p>
          <a:endParaRPr lang="en-US"/>
        </a:p>
      </dgm:t>
    </dgm:pt>
    <dgm:pt modelId="{043590ED-4638-7242-B30C-EBF19DD98EF2}" type="sibTrans" cxnId="{45012048-FE35-8144-83FD-A770E90427D7}">
      <dgm:prSet/>
      <dgm:spPr/>
      <dgm:t>
        <a:bodyPr/>
        <a:lstStyle/>
        <a:p>
          <a:endParaRPr lang="en-US"/>
        </a:p>
      </dgm:t>
    </dgm:pt>
    <dgm:pt modelId="{89A0DEA0-EB47-8E41-9CB2-407D4D788341}">
      <dgm:prSet phldrT="[Text]"/>
      <dgm:spPr/>
      <dgm:t>
        <a:bodyPr/>
        <a:lstStyle/>
        <a:p>
          <a:r>
            <a:rPr lang="en-US" dirty="0"/>
            <a:t>Used 3DLAP and criteria from Carmel </a:t>
          </a:r>
          <a:r>
            <a:rPr lang="en-US" i="1" dirty="0"/>
            <a:t>et al.</a:t>
          </a:r>
          <a:r>
            <a:rPr lang="en-US" i="0" dirty="0"/>
            <a:t> (2019)</a:t>
          </a:r>
          <a:endParaRPr lang="en-US" dirty="0"/>
        </a:p>
      </dgm:t>
    </dgm:pt>
    <dgm:pt modelId="{725D15DE-EAA8-CC4C-869B-8DB853E70FD8}" type="parTrans" cxnId="{7155DDF7-6A4A-B940-BDE5-25BF87B1624B}">
      <dgm:prSet/>
      <dgm:spPr/>
      <dgm:t>
        <a:bodyPr/>
        <a:lstStyle/>
        <a:p>
          <a:endParaRPr lang="en-US"/>
        </a:p>
      </dgm:t>
    </dgm:pt>
    <dgm:pt modelId="{E8360E49-692D-E542-9C32-FE1E2CA60942}" type="sibTrans" cxnId="{7155DDF7-6A4A-B940-BDE5-25BF87B1624B}">
      <dgm:prSet/>
      <dgm:spPr/>
      <dgm:t>
        <a:bodyPr/>
        <a:lstStyle/>
        <a:p>
          <a:endParaRPr lang="en-US"/>
        </a:p>
      </dgm:t>
    </dgm:pt>
    <dgm:pt modelId="{28151721-2740-3E49-AB21-D2CDB8AC8BE6}">
      <dgm:prSet phldrT="[Text]"/>
      <dgm:spPr/>
      <dgm:t>
        <a:bodyPr/>
        <a:lstStyle/>
        <a:p>
          <a:r>
            <a:rPr lang="en-US" dirty="0"/>
            <a:t>Footprint Creation</a:t>
          </a:r>
        </a:p>
      </dgm:t>
    </dgm:pt>
    <dgm:pt modelId="{9065D61F-7115-C04F-A8E9-EBAECEB9534C}" type="parTrans" cxnId="{30D6F321-D5B4-1C40-BE2B-7723EA5576D8}">
      <dgm:prSet/>
      <dgm:spPr/>
      <dgm:t>
        <a:bodyPr/>
        <a:lstStyle/>
        <a:p>
          <a:endParaRPr lang="en-US"/>
        </a:p>
      </dgm:t>
    </dgm:pt>
    <dgm:pt modelId="{09081987-A537-EA46-AC7B-303761B7204C}" type="sibTrans" cxnId="{30D6F321-D5B4-1C40-BE2B-7723EA5576D8}">
      <dgm:prSet/>
      <dgm:spPr/>
      <dgm:t>
        <a:bodyPr/>
        <a:lstStyle/>
        <a:p>
          <a:endParaRPr lang="en-US"/>
        </a:p>
      </dgm:t>
    </dgm:pt>
    <dgm:pt modelId="{02CC34F4-FE38-6548-B17C-DE663DC713A5}">
      <dgm:prSet phldrT="[Text]"/>
      <dgm:spPr/>
      <dgm:t>
        <a:bodyPr/>
        <a:lstStyle/>
        <a:p>
          <a:r>
            <a:rPr lang="en-US" dirty="0"/>
            <a:t>In-person laboratory manuals</a:t>
          </a:r>
        </a:p>
      </dgm:t>
    </dgm:pt>
    <dgm:pt modelId="{0A5FF6CA-39AE-F64E-A2D4-817E21E71B3C}" type="parTrans" cxnId="{7117805C-6DD8-EB4E-AB3E-0AB176094722}">
      <dgm:prSet/>
      <dgm:spPr/>
      <dgm:t>
        <a:bodyPr/>
        <a:lstStyle/>
        <a:p>
          <a:endParaRPr lang="en-US"/>
        </a:p>
      </dgm:t>
    </dgm:pt>
    <dgm:pt modelId="{B7ACD8DD-EF69-4149-A8AA-F0C731AAC695}" type="sibTrans" cxnId="{7117805C-6DD8-EB4E-AB3E-0AB176094722}">
      <dgm:prSet/>
      <dgm:spPr/>
      <dgm:t>
        <a:bodyPr/>
        <a:lstStyle/>
        <a:p>
          <a:endParaRPr lang="en-US"/>
        </a:p>
      </dgm:t>
    </dgm:pt>
    <dgm:pt modelId="{9DF8EB02-6E47-B747-BAAF-89BAA0AB63B1}">
      <dgm:prSet phldrT="[Text]"/>
      <dgm:spPr/>
      <dgm:t>
        <a:bodyPr/>
        <a:lstStyle/>
        <a:p>
          <a:r>
            <a:rPr lang="en-US" dirty="0"/>
            <a:t>2 raters coded 20% of data corpus</a:t>
          </a:r>
        </a:p>
      </dgm:t>
    </dgm:pt>
    <dgm:pt modelId="{E806A261-9347-D140-87B9-67CCCB81B42D}" type="parTrans" cxnId="{E318DCF5-A229-FD48-BFF7-9DC4B7DA07A5}">
      <dgm:prSet/>
      <dgm:spPr/>
      <dgm:t>
        <a:bodyPr/>
        <a:lstStyle/>
        <a:p>
          <a:endParaRPr lang="en-US"/>
        </a:p>
      </dgm:t>
    </dgm:pt>
    <dgm:pt modelId="{4908B4F6-D539-AD47-B60E-3D61C1D4C691}" type="sibTrans" cxnId="{E318DCF5-A229-FD48-BFF7-9DC4B7DA07A5}">
      <dgm:prSet/>
      <dgm:spPr/>
      <dgm:t>
        <a:bodyPr/>
        <a:lstStyle/>
        <a:p>
          <a:endParaRPr lang="en-US"/>
        </a:p>
      </dgm:t>
    </dgm:pt>
    <dgm:pt modelId="{D7EF6601-CF1E-F447-B102-B32BDFE324F0}">
      <dgm:prSet phldrT="[Text]"/>
      <dgm:spPr/>
      <dgm:t>
        <a:bodyPr/>
        <a:lstStyle/>
        <a:p>
          <a:pPr>
            <a:buNone/>
          </a:pPr>
          <a:r>
            <a:rPr lang="en-US" dirty="0"/>
            <a:t> </a:t>
          </a:r>
        </a:p>
      </dgm:t>
    </dgm:pt>
    <dgm:pt modelId="{23F31240-7DEE-7D45-8147-65C2F9D71C74}" type="sibTrans" cxnId="{B6241971-F9D0-CA48-9C19-A80C5348560B}">
      <dgm:prSet/>
      <dgm:spPr/>
      <dgm:t>
        <a:bodyPr/>
        <a:lstStyle/>
        <a:p>
          <a:endParaRPr lang="en-US"/>
        </a:p>
      </dgm:t>
    </dgm:pt>
    <dgm:pt modelId="{693705E9-204F-FC45-BBC9-7C62D27B8C57}" type="parTrans" cxnId="{B6241971-F9D0-CA48-9C19-A80C5348560B}">
      <dgm:prSet/>
      <dgm:spPr/>
      <dgm:t>
        <a:bodyPr/>
        <a:lstStyle/>
        <a:p>
          <a:endParaRPr lang="en-US"/>
        </a:p>
      </dgm:t>
    </dgm:pt>
    <dgm:pt modelId="{7C133329-8D84-A440-BCC9-A6F0C9E7FC9E}" type="pres">
      <dgm:prSet presAssocID="{371A19B0-1B22-AC43-A266-66CB0393D616}" presName="rootnode" presStyleCnt="0">
        <dgm:presLayoutVars>
          <dgm:chMax/>
          <dgm:chPref/>
          <dgm:dir/>
          <dgm:animLvl val="lvl"/>
        </dgm:presLayoutVars>
      </dgm:prSet>
      <dgm:spPr/>
    </dgm:pt>
    <dgm:pt modelId="{21101E30-9C66-3947-8E97-7976272F4B8D}" type="pres">
      <dgm:prSet presAssocID="{67BC41F2-05B2-6F45-AAAC-A265647A2D62}" presName="composite" presStyleCnt="0"/>
      <dgm:spPr/>
    </dgm:pt>
    <dgm:pt modelId="{CD7E073F-AA61-A448-BD1F-CC1E49913DF1}" type="pres">
      <dgm:prSet presAssocID="{67BC41F2-05B2-6F45-AAAC-A265647A2D62}" presName="bentUpArrow1" presStyleLbl="alignImgPlace1" presStyleIdx="0" presStyleCnt="2"/>
      <dgm:spPr/>
    </dgm:pt>
    <dgm:pt modelId="{7B3B08EC-D54E-E84D-A29F-C9D27EC7D1EA}" type="pres">
      <dgm:prSet presAssocID="{67BC41F2-05B2-6F45-AAAC-A265647A2D62}" presName="ParentText" presStyleLbl="node1" presStyleIdx="0" presStyleCnt="3">
        <dgm:presLayoutVars>
          <dgm:chMax val="1"/>
          <dgm:chPref val="1"/>
          <dgm:bulletEnabled val="1"/>
        </dgm:presLayoutVars>
      </dgm:prSet>
      <dgm:spPr/>
    </dgm:pt>
    <dgm:pt modelId="{DC77FFE9-7DE4-E948-BED6-4C738FD6770F}" type="pres">
      <dgm:prSet presAssocID="{67BC41F2-05B2-6F45-AAAC-A265647A2D62}" presName="ChildText" presStyleLbl="revTx" presStyleIdx="0" presStyleCnt="3" custScaleX="396067" custLinFactX="55878" custLinFactNeighborX="100000" custLinFactNeighborY="-533">
        <dgm:presLayoutVars>
          <dgm:chMax val="0"/>
          <dgm:chPref val="0"/>
          <dgm:bulletEnabled val="1"/>
        </dgm:presLayoutVars>
      </dgm:prSet>
      <dgm:spPr/>
    </dgm:pt>
    <dgm:pt modelId="{B2DD94AF-AC44-3D45-8FC0-0F80D22EE656}" type="pres">
      <dgm:prSet presAssocID="{D6CBDC7A-1C82-D14B-9E33-7EC9B24DEF9E}" presName="sibTrans" presStyleCnt="0"/>
      <dgm:spPr/>
    </dgm:pt>
    <dgm:pt modelId="{D9730F5B-251B-DF44-A53B-25EEC2C01292}" type="pres">
      <dgm:prSet presAssocID="{5E9D9365-A279-A34D-A94E-DD17C9A2A089}" presName="composite" presStyleCnt="0"/>
      <dgm:spPr/>
    </dgm:pt>
    <dgm:pt modelId="{27BAAC4B-F16F-9F41-966D-4CD8ECCC269B}" type="pres">
      <dgm:prSet presAssocID="{5E9D9365-A279-A34D-A94E-DD17C9A2A089}" presName="bentUpArrow1" presStyleLbl="alignImgPlace1" presStyleIdx="1" presStyleCnt="2"/>
      <dgm:spPr/>
    </dgm:pt>
    <dgm:pt modelId="{EFD3E30A-A487-8243-B16D-7B832A0F4BFA}" type="pres">
      <dgm:prSet presAssocID="{5E9D9365-A279-A34D-A94E-DD17C9A2A089}" presName="ParentText" presStyleLbl="node1" presStyleIdx="1" presStyleCnt="3">
        <dgm:presLayoutVars>
          <dgm:chMax val="1"/>
          <dgm:chPref val="1"/>
          <dgm:bulletEnabled val="1"/>
        </dgm:presLayoutVars>
      </dgm:prSet>
      <dgm:spPr/>
    </dgm:pt>
    <dgm:pt modelId="{54744FB6-6112-A748-819A-9D02D7F21D4C}" type="pres">
      <dgm:prSet presAssocID="{5E9D9365-A279-A34D-A94E-DD17C9A2A089}" presName="ChildText" presStyleLbl="revTx" presStyleIdx="1" presStyleCnt="3" custScaleX="268526" custLinFactNeighborX="92358" custLinFactNeighborY="3999">
        <dgm:presLayoutVars>
          <dgm:chMax val="0"/>
          <dgm:chPref val="0"/>
          <dgm:bulletEnabled val="1"/>
        </dgm:presLayoutVars>
      </dgm:prSet>
      <dgm:spPr/>
    </dgm:pt>
    <dgm:pt modelId="{094319E5-2F60-5B4A-AD62-E6D310F97AE8}" type="pres">
      <dgm:prSet presAssocID="{043590ED-4638-7242-B30C-EBF19DD98EF2}" presName="sibTrans" presStyleCnt="0"/>
      <dgm:spPr/>
    </dgm:pt>
    <dgm:pt modelId="{AF6B421A-F512-4F40-8B10-A98354D9D4A6}" type="pres">
      <dgm:prSet presAssocID="{28151721-2740-3E49-AB21-D2CDB8AC8BE6}" presName="composite" presStyleCnt="0"/>
      <dgm:spPr/>
    </dgm:pt>
    <dgm:pt modelId="{EF01F84A-B84B-BD4B-B585-9F2EDAEB0572}" type="pres">
      <dgm:prSet presAssocID="{28151721-2740-3E49-AB21-D2CDB8AC8BE6}" presName="ParentText" presStyleLbl="node1" presStyleIdx="2" presStyleCnt="3">
        <dgm:presLayoutVars>
          <dgm:chMax val="1"/>
          <dgm:chPref val="1"/>
          <dgm:bulletEnabled val="1"/>
        </dgm:presLayoutVars>
      </dgm:prSet>
      <dgm:spPr/>
    </dgm:pt>
    <dgm:pt modelId="{16767D7D-A980-3D44-BA77-327FC8EEC2C7}" type="pres">
      <dgm:prSet presAssocID="{28151721-2740-3E49-AB21-D2CDB8AC8BE6}" presName="FinalChildText" presStyleLbl="revTx" presStyleIdx="2" presStyleCnt="3">
        <dgm:presLayoutVars>
          <dgm:chMax val="0"/>
          <dgm:chPref val="0"/>
          <dgm:bulletEnabled val="1"/>
        </dgm:presLayoutVars>
      </dgm:prSet>
      <dgm:spPr/>
    </dgm:pt>
  </dgm:ptLst>
  <dgm:cxnLst>
    <dgm:cxn modelId="{30D6F321-D5B4-1C40-BE2B-7723EA5576D8}" srcId="{371A19B0-1B22-AC43-A266-66CB0393D616}" destId="{28151721-2740-3E49-AB21-D2CDB8AC8BE6}" srcOrd="2" destOrd="0" parTransId="{9065D61F-7115-C04F-A8E9-EBAECEB9534C}" sibTransId="{09081987-A537-EA46-AC7B-303761B7204C}"/>
    <dgm:cxn modelId="{F05A0837-34DF-0648-B858-07068A86A3F0}" srcId="{67BC41F2-05B2-6F45-AAAC-A265647A2D62}" destId="{AC02923C-4622-F44B-882A-EB2CD4EE799E}" srcOrd="0" destOrd="0" parTransId="{77D56128-AA28-B74E-9F87-085A68023A00}" sibTransId="{91A557B4-D553-1C4E-8AF4-809BA675BDB6}"/>
    <dgm:cxn modelId="{45012048-FE35-8144-83FD-A770E90427D7}" srcId="{371A19B0-1B22-AC43-A266-66CB0393D616}" destId="{5E9D9365-A279-A34D-A94E-DD17C9A2A089}" srcOrd="1" destOrd="0" parTransId="{D12E29A5-1050-FF41-B3FA-C39B27F3ED32}" sibTransId="{043590ED-4638-7242-B30C-EBF19DD98EF2}"/>
    <dgm:cxn modelId="{7117805C-6DD8-EB4E-AB3E-0AB176094722}" srcId="{67BC41F2-05B2-6F45-AAAC-A265647A2D62}" destId="{02CC34F4-FE38-6548-B17C-DE663DC713A5}" srcOrd="1" destOrd="0" parTransId="{0A5FF6CA-39AE-F64E-A2D4-817E21E71B3C}" sibTransId="{B7ACD8DD-EF69-4149-A8AA-F0C731AAC695}"/>
    <dgm:cxn modelId="{A8ED425D-5D72-F940-83AC-7526717342ED}" type="presOf" srcId="{5E9D9365-A279-A34D-A94E-DD17C9A2A089}" destId="{EFD3E30A-A487-8243-B16D-7B832A0F4BFA}" srcOrd="0" destOrd="0" presId="urn:microsoft.com/office/officeart/2005/8/layout/StepDownProcess"/>
    <dgm:cxn modelId="{0940965F-6D05-FC44-9416-17303B2EC756}" type="presOf" srcId="{9DF8EB02-6E47-B747-BAAF-89BAA0AB63B1}" destId="{54744FB6-6112-A748-819A-9D02D7F21D4C}" srcOrd="0" destOrd="1" presId="urn:microsoft.com/office/officeart/2005/8/layout/StepDownProcess"/>
    <dgm:cxn modelId="{1200516E-914B-4C46-9BE7-68F5007C128A}" type="presOf" srcId="{02CC34F4-FE38-6548-B17C-DE663DC713A5}" destId="{DC77FFE9-7DE4-E948-BED6-4C738FD6770F}" srcOrd="0" destOrd="1" presId="urn:microsoft.com/office/officeart/2005/8/layout/StepDownProcess"/>
    <dgm:cxn modelId="{B6241971-F9D0-CA48-9C19-A80C5348560B}" srcId="{28151721-2740-3E49-AB21-D2CDB8AC8BE6}" destId="{D7EF6601-CF1E-F447-B102-B32BDFE324F0}" srcOrd="0" destOrd="0" parTransId="{693705E9-204F-FC45-BBC9-7C62D27B8C57}" sibTransId="{23F31240-7DEE-7D45-8147-65C2F9D71C74}"/>
    <dgm:cxn modelId="{EE60A189-4020-4F4E-AC88-2CB8E64614AF}" type="presOf" srcId="{371A19B0-1B22-AC43-A266-66CB0393D616}" destId="{7C133329-8D84-A440-BCC9-A6F0C9E7FC9E}" srcOrd="0" destOrd="0" presId="urn:microsoft.com/office/officeart/2005/8/layout/StepDownProcess"/>
    <dgm:cxn modelId="{5CF1CB8F-4BDE-8A45-A4F9-CFCD8665A820}" type="presOf" srcId="{D7EF6601-CF1E-F447-B102-B32BDFE324F0}" destId="{16767D7D-A980-3D44-BA77-327FC8EEC2C7}" srcOrd="0" destOrd="0" presId="urn:microsoft.com/office/officeart/2005/8/layout/StepDownProcess"/>
    <dgm:cxn modelId="{8701A5A5-8801-0D45-BFF7-27BEF184EDEF}" srcId="{371A19B0-1B22-AC43-A266-66CB0393D616}" destId="{67BC41F2-05B2-6F45-AAAC-A265647A2D62}" srcOrd="0" destOrd="0" parTransId="{3707E2FD-A52F-1749-BEE6-6F4196E1BAF0}" sibTransId="{D6CBDC7A-1C82-D14B-9E33-7EC9B24DEF9E}"/>
    <dgm:cxn modelId="{A8B427A6-10C5-BB49-8B09-B2AAB89A075E}" type="presOf" srcId="{89A0DEA0-EB47-8E41-9CB2-407D4D788341}" destId="{54744FB6-6112-A748-819A-9D02D7F21D4C}" srcOrd="0" destOrd="0" presId="urn:microsoft.com/office/officeart/2005/8/layout/StepDownProcess"/>
    <dgm:cxn modelId="{1F10E0E0-42B1-874C-AE47-371D8D51F2C0}" type="presOf" srcId="{28151721-2740-3E49-AB21-D2CDB8AC8BE6}" destId="{EF01F84A-B84B-BD4B-B585-9F2EDAEB0572}" srcOrd="0" destOrd="0" presId="urn:microsoft.com/office/officeart/2005/8/layout/StepDownProcess"/>
    <dgm:cxn modelId="{AE3B36E6-9282-4141-B99E-153394F16896}" type="presOf" srcId="{AC02923C-4622-F44B-882A-EB2CD4EE799E}" destId="{DC77FFE9-7DE4-E948-BED6-4C738FD6770F}" srcOrd="0" destOrd="0" presId="urn:microsoft.com/office/officeart/2005/8/layout/StepDownProcess"/>
    <dgm:cxn modelId="{A89935EB-DFF2-8046-8F8D-29C3288C6BDB}" type="presOf" srcId="{67BC41F2-05B2-6F45-AAAC-A265647A2D62}" destId="{7B3B08EC-D54E-E84D-A29F-C9D27EC7D1EA}" srcOrd="0" destOrd="0" presId="urn:microsoft.com/office/officeart/2005/8/layout/StepDownProcess"/>
    <dgm:cxn modelId="{E318DCF5-A229-FD48-BFF7-9DC4B7DA07A5}" srcId="{5E9D9365-A279-A34D-A94E-DD17C9A2A089}" destId="{9DF8EB02-6E47-B747-BAAF-89BAA0AB63B1}" srcOrd="1" destOrd="0" parTransId="{E806A261-9347-D140-87B9-67CCCB81B42D}" sibTransId="{4908B4F6-D539-AD47-B60E-3D61C1D4C691}"/>
    <dgm:cxn modelId="{7155DDF7-6A4A-B940-BDE5-25BF87B1624B}" srcId="{5E9D9365-A279-A34D-A94E-DD17C9A2A089}" destId="{89A0DEA0-EB47-8E41-9CB2-407D4D788341}" srcOrd="0" destOrd="0" parTransId="{725D15DE-EAA8-CC4C-869B-8DB853E70FD8}" sibTransId="{E8360E49-692D-E542-9C32-FE1E2CA60942}"/>
    <dgm:cxn modelId="{DB524CDC-20D1-5E48-80BC-6F8CCC8AC7D3}" type="presParOf" srcId="{7C133329-8D84-A440-BCC9-A6F0C9E7FC9E}" destId="{21101E30-9C66-3947-8E97-7976272F4B8D}" srcOrd="0" destOrd="0" presId="urn:microsoft.com/office/officeart/2005/8/layout/StepDownProcess"/>
    <dgm:cxn modelId="{73904429-46A3-6248-A60D-F78C9BFDC62A}" type="presParOf" srcId="{21101E30-9C66-3947-8E97-7976272F4B8D}" destId="{CD7E073F-AA61-A448-BD1F-CC1E49913DF1}" srcOrd="0" destOrd="0" presId="urn:microsoft.com/office/officeart/2005/8/layout/StepDownProcess"/>
    <dgm:cxn modelId="{4AF08B7E-5C03-3D46-94F0-3189DB435F3F}" type="presParOf" srcId="{21101E30-9C66-3947-8E97-7976272F4B8D}" destId="{7B3B08EC-D54E-E84D-A29F-C9D27EC7D1EA}" srcOrd="1" destOrd="0" presId="urn:microsoft.com/office/officeart/2005/8/layout/StepDownProcess"/>
    <dgm:cxn modelId="{975705CA-8258-C04A-B81A-8924EA41DFAE}" type="presParOf" srcId="{21101E30-9C66-3947-8E97-7976272F4B8D}" destId="{DC77FFE9-7DE4-E948-BED6-4C738FD6770F}" srcOrd="2" destOrd="0" presId="urn:microsoft.com/office/officeart/2005/8/layout/StepDownProcess"/>
    <dgm:cxn modelId="{D35ADA5D-AB2C-8E4E-9C5A-474D23E1A179}" type="presParOf" srcId="{7C133329-8D84-A440-BCC9-A6F0C9E7FC9E}" destId="{B2DD94AF-AC44-3D45-8FC0-0F80D22EE656}" srcOrd="1" destOrd="0" presId="urn:microsoft.com/office/officeart/2005/8/layout/StepDownProcess"/>
    <dgm:cxn modelId="{85E98B9F-3D7B-D645-8F02-C83CF13D1C66}" type="presParOf" srcId="{7C133329-8D84-A440-BCC9-A6F0C9E7FC9E}" destId="{D9730F5B-251B-DF44-A53B-25EEC2C01292}" srcOrd="2" destOrd="0" presId="urn:microsoft.com/office/officeart/2005/8/layout/StepDownProcess"/>
    <dgm:cxn modelId="{B63C50A2-5920-7A42-9E26-925056755BAE}" type="presParOf" srcId="{D9730F5B-251B-DF44-A53B-25EEC2C01292}" destId="{27BAAC4B-F16F-9F41-966D-4CD8ECCC269B}" srcOrd="0" destOrd="0" presId="urn:microsoft.com/office/officeart/2005/8/layout/StepDownProcess"/>
    <dgm:cxn modelId="{ACAE4B29-291A-F04A-9B02-709BEEC3CC41}" type="presParOf" srcId="{D9730F5B-251B-DF44-A53B-25EEC2C01292}" destId="{EFD3E30A-A487-8243-B16D-7B832A0F4BFA}" srcOrd="1" destOrd="0" presId="urn:microsoft.com/office/officeart/2005/8/layout/StepDownProcess"/>
    <dgm:cxn modelId="{B8B716B3-7772-8446-9044-D3BC4FC8823F}" type="presParOf" srcId="{D9730F5B-251B-DF44-A53B-25EEC2C01292}" destId="{54744FB6-6112-A748-819A-9D02D7F21D4C}" srcOrd="2" destOrd="0" presId="urn:microsoft.com/office/officeart/2005/8/layout/StepDownProcess"/>
    <dgm:cxn modelId="{4CCDC179-B0DB-E443-814E-E63224DAECFC}" type="presParOf" srcId="{7C133329-8D84-A440-BCC9-A6F0C9E7FC9E}" destId="{094319E5-2F60-5B4A-AD62-E6D310F97AE8}" srcOrd="3" destOrd="0" presId="urn:microsoft.com/office/officeart/2005/8/layout/StepDownProcess"/>
    <dgm:cxn modelId="{011F347D-9FF1-4148-A799-A14FCB5B5571}" type="presParOf" srcId="{7C133329-8D84-A440-BCC9-A6F0C9E7FC9E}" destId="{AF6B421A-F512-4F40-8B10-A98354D9D4A6}" srcOrd="4" destOrd="0" presId="urn:microsoft.com/office/officeart/2005/8/layout/StepDownProcess"/>
    <dgm:cxn modelId="{624A6EDC-9BFC-EF41-86E0-29C41A5E0B83}" type="presParOf" srcId="{AF6B421A-F512-4F40-8B10-A98354D9D4A6}" destId="{EF01F84A-B84B-BD4B-B585-9F2EDAEB0572}" srcOrd="0" destOrd="0" presId="urn:microsoft.com/office/officeart/2005/8/layout/StepDownProcess"/>
    <dgm:cxn modelId="{6115D14A-CD1F-524E-9C51-5204F2176790}" type="presParOf" srcId="{AF6B421A-F512-4F40-8B10-A98354D9D4A6}" destId="{16767D7D-A980-3D44-BA77-327FC8EEC2C7}"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F51ED6-35C9-F54C-A570-FE27F7C64575}" type="doc">
      <dgm:prSet loTypeId="urn:microsoft.com/office/officeart/2005/8/layout/hList1" loCatId="" qsTypeId="urn:microsoft.com/office/officeart/2005/8/quickstyle/simple1" qsCatId="simple" csTypeId="urn:microsoft.com/office/officeart/2005/8/colors/colorful1" csCatId="colorful" phldr="1"/>
      <dgm:spPr/>
      <dgm:t>
        <a:bodyPr/>
        <a:lstStyle/>
        <a:p>
          <a:endParaRPr lang="en-US"/>
        </a:p>
      </dgm:t>
    </dgm:pt>
    <dgm:pt modelId="{F2EF61AE-89BB-F545-A6CF-CEAC760D3725}">
      <dgm:prSet phldrT="[Text]"/>
      <dgm:spPr/>
      <dgm:t>
        <a:bodyPr/>
        <a:lstStyle/>
        <a:p>
          <a:r>
            <a:rPr lang="en-US" dirty="0"/>
            <a:t>Goals of Laboratory Learning</a:t>
          </a:r>
        </a:p>
      </dgm:t>
    </dgm:pt>
    <dgm:pt modelId="{CF72F82F-257D-2746-BE46-C31FB23AC104}" type="parTrans" cxnId="{BA982858-4CB4-C541-B99C-FAC61F4F581B}">
      <dgm:prSet/>
      <dgm:spPr/>
      <dgm:t>
        <a:bodyPr/>
        <a:lstStyle/>
        <a:p>
          <a:endParaRPr lang="en-US"/>
        </a:p>
      </dgm:t>
    </dgm:pt>
    <dgm:pt modelId="{2251DF2E-0CA9-8F44-AC43-C0D5473A7838}" type="sibTrans" cxnId="{BA982858-4CB4-C541-B99C-FAC61F4F581B}">
      <dgm:prSet/>
      <dgm:spPr/>
      <dgm:t>
        <a:bodyPr/>
        <a:lstStyle/>
        <a:p>
          <a:endParaRPr lang="en-US"/>
        </a:p>
      </dgm:t>
    </dgm:pt>
    <dgm:pt modelId="{56913B05-F2E3-A547-A942-90A1064CFE10}">
      <dgm:prSet phldrT="[Text]"/>
      <dgm:spPr/>
      <dgm:t>
        <a:bodyPr/>
        <a:lstStyle/>
        <a:p>
          <a:r>
            <a:rPr lang="en-US" u="none" dirty="0"/>
            <a:t>Learning of key science concepts</a:t>
          </a:r>
          <a:endParaRPr lang="en-US" dirty="0"/>
        </a:p>
      </dgm:t>
    </dgm:pt>
    <dgm:pt modelId="{B6150402-1644-3E4D-8F9E-16FB98920E8B}" type="parTrans" cxnId="{DF9F7DE3-2771-8D4F-AAFF-5E7D939C7BB8}">
      <dgm:prSet/>
      <dgm:spPr/>
      <dgm:t>
        <a:bodyPr/>
        <a:lstStyle/>
        <a:p>
          <a:endParaRPr lang="en-US"/>
        </a:p>
      </dgm:t>
    </dgm:pt>
    <dgm:pt modelId="{E6218981-E75E-134B-886B-C4D079F95B92}" type="sibTrans" cxnId="{DF9F7DE3-2771-8D4F-AAFF-5E7D939C7BB8}">
      <dgm:prSet/>
      <dgm:spPr/>
      <dgm:t>
        <a:bodyPr/>
        <a:lstStyle/>
        <a:p>
          <a:endParaRPr lang="en-US"/>
        </a:p>
      </dgm:t>
    </dgm:pt>
    <dgm:pt modelId="{7FEA9501-8B0C-D74C-B1D1-68428E0AA012}">
      <dgm:prSet phldrT="[Text]"/>
      <dgm:spPr/>
      <dgm:t>
        <a:bodyPr/>
        <a:lstStyle/>
        <a:p>
          <a:r>
            <a:rPr lang="en-US" dirty="0"/>
            <a:t>Assessments of Laboratory Outcomes</a:t>
          </a:r>
        </a:p>
      </dgm:t>
    </dgm:pt>
    <dgm:pt modelId="{5723A8E6-7C58-0345-9E70-0CA75F82C65A}" type="parTrans" cxnId="{EA4050A6-0B78-AE4B-859C-A77F8BC1B94C}">
      <dgm:prSet/>
      <dgm:spPr/>
      <dgm:t>
        <a:bodyPr/>
        <a:lstStyle/>
        <a:p>
          <a:endParaRPr lang="en-US"/>
        </a:p>
      </dgm:t>
    </dgm:pt>
    <dgm:pt modelId="{3C65F81E-5E4B-D843-8C3F-364B0E212095}" type="sibTrans" cxnId="{EA4050A6-0B78-AE4B-859C-A77F8BC1B94C}">
      <dgm:prSet/>
      <dgm:spPr/>
      <dgm:t>
        <a:bodyPr/>
        <a:lstStyle/>
        <a:p>
          <a:endParaRPr lang="en-US"/>
        </a:p>
      </dgm:t>
    </dgm:pt>
    <dgm:pt modelId="{62B58EF1-EC1A-9046-8AFE-FDFE09D96DA4}">
      <dgm:prSet phldrT="[Text]"/>
      <dgm:spPr/>
      <dgm:t>
        <a:bodyPr/>
        <a:lstStyle/>
        <a:p>
          <a:r>
            <a:rPr lang="en-US" dirty="0"/>
            <a:t>Chemistry content knowledge</a:t>
          </a:r>
        </a:p>
      </dgm:t>
    </dgm:pt>
    <dgm:pt modelId="{06F36D9E-07CA-4040-BAAC-839CECA0FE83}" type="parTrans" cxnId="{79B4F371-612E-0242-9E62-83E12EFD2B27}">
      <dgm:prSet/>
      <dgm:spPr/>
      <dgm:t>
        <a:bodyPr/>
        <a:lstStyle/>
        <a:p>
          <a:endParaRPr lang="en-US"/>
        </a:p>
      </dgm:t>
    </dgm:pt>
    <dgm:pt modelId="{E8D416AC-9DEC-FB4E-A474-6CE887846250}" type="sibTrans" cxnId="{79B4F371-612E-0242-9E62-83E12EFD2B27}">
      <dgm:prSet/>
      <dgm:spPr/>
      <dgm:t>
        <a:bodyPr/>
        <a:lstStyle/>
        <a:p>
          <a:endParaRPr lang="en-US"/>
        </a:p>
      </dgm:t>
    </dgm:pt>
    <dgm:pt modelId="{1DE4494B-5431-1C4B-8E23-CE6650839A79}">
      <dgm:prSet phldrT="[Text]"/>
      <dgm:spPr/>
      <dgm:t>
        <a:bodyPr/>
        <a:lstStyle/>
        <a:p>
          <a:r>
            <a:rPr lang="en-US" dirty="0"/>
            <a:t>Students attitudes and perceptions (SALG, ASCI)</a:t>
          </a:r>
        </a:p>
      </dgm:t>
    </dgm:pt>
    <dgm:pt modelId="{A63C8456-16C5-2047-BBB2-B716A6C227DE}" type="parTrans" cxnId="{5064769B-C15A-B24C-82A7-1D7BD9181F9B}">
      <dgm:prSet/>
      <dgm:spPr/>
      <dgm:t>
        <a:bodyPr/>
        <a:lstStyle/>
        <a:p>
          <a:endParaRPr lang="en-US"/>
        </a:p>
      </dgm:t>
    </dgm:pt>
    <dgm:pt modelId="{86979796-322A-664D-9FA9-E0F7F5608B06}" type="sibTrans" cxnId="{5064769B-C15A-B24C-82A7-1D7BD9181F9B}">
      <dgm:prSet/>
      <dgm:spPr/>
      <dgm:t>
        <a:bodyPr/>
        <a:lstStyle/>
        <a:p>
          <a:endParaRPr lang="en-US"/>
        </a:p>
      </dgm:t>
    </dgm:pt>
    <dgm:pt modelId="{4240CD7B-9A82-374C-BECE-A54287130D8D}">
      <dgm:prSet/>
      <dgm:spPr/>
      <dgm:t>
        <a:bodyPr/>
        <a:lstStyle/>
        <a:p>
          <a:r>
            <a:rPr lang="en-US" u="none" dirty="0"/>
            <a:t>Motivation and generating interest in science</a:t>
          </a:r>
        </a:p>
      </dgm:t>
    </dgm:pt>
    <dgm:pt modelId="{700481AE-2626-1A42-9621-D31070B6784A}" type="parTrans" cxnId="{D2240CEE-AB8A-7646-9779-90335A5EB151}">
      <dgm:prSet/>
      <dgm:spPr/>
      <dgm:t>
        <a:bodyPr/>
        <a:lstStyle/>
        <a:p>
          <a:endParaRPr lang="en-US"/>
        </a:p>
      </dgm:t>
    </dgm:pt>
    <dgm:pt modelId="{ECB201AC-C421-E74A-ACB4-ACAAC77982EE}" type="sibTrans" cxnId="{D2240CEE-AB8A-7646-9779-90335A5EB151}">
      <dgm:prSet/>
      <dgm:spPr/>
      <dgm:t>
        <a:bodyPr/>
        <a:lstStyle/>
        <a:p>
          <a:endParaRPr lang="en-US"/>
        </a:p>
      </dgm:t>
    </dgm:pt>
    <dgm:pt modelId="{7FBF8A12-CAC8-684B-A460-7A897E312E80}">
      <dgm:prSet/>
      <dgm:spPr/>
      <dgm:t>
        <a:bodyPr/>
        <a:lstStyle/>
        <a:p>
          <a:r>
            <a:rPr lang="en-US" u="none" dirty="0"/>
            <a:t>Understanding of the practices used by scientists (e.g., planning investigations, data analysis, etc.)</a:t>
          </a:r>
        </a:p>
      </dgm:t>
    </dgm:pt>
    <dgm:pt modelId="{E2234D72-83F3-4E4C-9145-5C9D9F81B924}" type="parTrans" cxnId="{5D13BE8B-DEC8-694F-92A3-64D12E2B4CC2}">
      <dgm:prSet/>
      <dgm:spPr/>
      <dgm:t>
        <a:bodyPr/>
        <a:lstStyle/>
        <a:p>
          <a:endParaRPr lang="en-US"/>
        </a:p>
      </dgm:t>
    </dgm:pt>
    <dgm:pt modelId="{E3AB264F-D061-C841-8C21-451E507A7DCB}" type="sibTrans" cxnId="{5D13BE8B-DEC8-694F-92A3-64D12E2B4CC2}">
      <dgm:prSet/>
      <dgm:spPr/>
      <dgm:t>
        <a:bodyPr/>
        <a:lstStyle/>
        <a:p>
          <a:endParaRPr lang="en-US"/>
        </a:p>
      </dgm:t>
    </dgm:pt>
    <dgm:pt modelId="{582A1C23-5968-DF46-A907-FAA9FE45006A}">
      <dgm:prSet/>
      <dgm:spPr/>
      <dgm:t>
        <a:bodyPr/>
        <a:lstStyle/>
        <a:p>
          <a:r>
            <a:rPr lang="en-US" u="none" dirty="0"/>
            <a:t>General skills: teamwork and time management</a:t>
          </a:r>
        </a:p>
      </dgm:t>
    </dgm:pt>
    <dgm:pt modelId="{1CE22CCF-4619-D14F-88F6-C4A88DBC1C70}" type="parTrans" cxnId="{4FA99390-6AC4-384D-BE69-4838726CEBFE}">
      <dgm:prSet/>
      <dgm:spPr/>
      <dgm:t>
        <a:bodyPr/>
        <a:lstStyle/>
        <a:p>
          <a:endParaRPr lang="en-US"/>
        </a:p>
      </dgm:t>
    </dgm:pt>
    <dgm:pt modelId="{9AAA7A2A-B004-5043-B7A4-079ABF2C2623}" type="sibTrans" cxnId="{4FA99390-6AC4-384D-BE69-4838726CEBFE}">
      <dgm:prSet/>
      <dgm:spPr/>
      <dgm:t>
        <a:bodyPr/>
        <a:lstStyle/>
        <a:p>
          <a:endParaRPr lang="en-US"/>
        </a:p>
      </dgm:t>
    </dgm:pt>
    <dgm:pt modelId="{130BBA81-6127-8441-BC97-A6A9B630DC87}">
      <dgm:prSet/>
      <dgm:spPr/>
      <dgm:t>
        <a:bodyPr/>
        <a:lstStyle/>
        <a:p>
          <a:r>
            <a:rPr lang="en-US" dirty="0"/>
            <a:t>Differences between inquiry and “cookbook” labs</a:t>
          </a:r>
        </a:p>
      </dgm:t>
    </dgm:pt>
    <dgm:pt modelId="{FC157E55-BEF8-F34A-B579-AAA3EEF3A264}" type="parTrans" cxnId="{CE86BF02-D7AD-9643-9572-950D44530A4F}">
      <dgm:prSet/>
      <dgm:spPr/>
      <dgm:t>
        <a:bodyPr/>
        <a:lstStyle/>
        <a:p>
          <a:endParaRPr lang="en-US"/>
        </a:p>
      </dgm:t>
    </dgm:pt>
    <dgm:pt modelId="{AC5DB478-0231-664C-AE2E-61D14B5E81A0}" type="sibTrans" cxnId="{CE86BF02-D7AD-9643-9572-950D44530A4F}">
      <dgm:prSet/>
      <dgm:spPr/>
      <dgm:t>
        <a:bodyPr/>
        <a:lstStyle/>
        <a:p>
          <a:endParaRPr lang="en-US"/>
        </a:p>
      </dgm:t>
    </dgm:pt>
    <dgm:pt modelId="{6118172F-A9DA-694E-8886-43E5D54B7244}">
      <dgm:prSet phldrT="[Text]"/>
      <dgm:spPr/>
      <dgm:t>
        <a:bodyPr/>
        <a:lstStyle/>
        <a:p>
          <a:r>
            <a:rPr lang="en-US" dirty="0"/>
            <a:t>General skills </a:t>
          </a:r>
          <a:r>
            <a:rPr lang="en-US" i="0" dirty="0"/>
            <a:t>(critical thinking, problem solving, inquiry skills)</a:t>
          </a:r>
          <a:endParaRPr lang="en-US" dirty="0"/>
        </a:p>
      </dgm:t>
    </dgm:pt>
    <dgm:pt modelId="{70B71473-4171-CC4C-B006-F5061563255F}" type="parTrans" cxnId="{A477A7F9-276D-D944-83DB-2C948518C215}">
      <dgm:prSet/>
      <dgm:spPr/>
      <dgm:t>
        <a:bodyPr/>
        <a:lstStyle/>
        <a:p>
          <a:endParaRPr lang="en-US"/>
        </a:p>
      </dgm:t>
    </dgm:pt>
    <dgm:pt modelId="{C58702D5-421C-5C46-8A54-2C58E4CD671E}" type="sibTrans" cxnId="{A477A7F9-276D-D944-83DB-2C948518C215}">
      <dgm:prSet/>
      <dgm:spPr/>
      <dgm:t>
        <a:bodyPr/>
        <a:lstStyle/>
        <a:p>
          <a:endParaRPr lang="en-US"/>
        </a:p>
      </dgm:t>
    </dgm:pt>
    <dgm:pt modelId="{249A9FF6-1CBB-1A48-B39A-D72D679F088C}" type="pres">
      <dgm:prSet presAssocID="{13F51ED6-35C9-F54C-A570-FE27F7C64575}" presName="Name0" presStyleCnt="0">
        <dgm:presLayoutVars>
          <dgm:dir/>
          <dgm:animLvl val="lvl"/>
          <dgm:resizeHandles val="exact"/>
        </dgm:presLayoutVars>
      </dgm:prSet>
      <dgm:spPr/>
    </dgm:pt>
    <dgm:pt modelId="{45D1F25B-A2FD-D445-83FA-8EC1A6D69E5B}" type="pres">
      <dgm:prSet presAssocID="{F2EF61AE-89BB-F545-A6CF-CEAC760D3725}" presName="composite" presStyleCnt="0"/>
      <dgm:spPr/>
    </dgm:pt>
    <dgm:pt modelId="{443764EE-DF4F-044A-8946-2C2E0AC33AE4}" type="pres">
      <dgm:prSet presAssocID="{F2EF61AE-89BB-F545-A6CF-CEAC760D3725}" presName="parTx" presStyleLbl="alignNode1" presStyleIdx="0" presStyleCnt="2">
        <dgm:presLayoutVars>
          <dgm:chMax val="0"/>
          <dgm:chPref val="0"/>
          <dgm:bulletEnabled val="1"/>
        </dgm:presLayoutVars>
      </dgm:prSet>
      <dgm:spPr/>
    </dgm:pt>
    <dgm:pt modelId="{634B2215-E750-6F48-878E-A35F80993AB8}" type="pres">
      <dgm:prSet presAssocID="{F2EF61AE-89BB-F545-A6CF-CEAC760D3725}" presName="desTx" presStyleLbl="alignAccFollowNode1" presStyleIdx="0" presStyleCnt="2">
        <dgm:presLayoutVars>
          <dgm:bulletEnabled val="1"/>
        </dgm:presLayoutVars>
      </dgm:prSet>
      <dgm:spPr/>
    </dgm:pt>
    <dgm:pt modelId="{9A126A95-18CB-5E4A-B703-89A75446C426}" type="pres">
      <dgm:prSet presAssocID="{2251DF2E-0CA9-8F44-AC43-C0D5473A7838}" presName="space" presStyleCnt="0"/>
      <dgm:spPr/>
    </dgm:pt>
    <dgm:pt modelId="{4DA00CE4-8F28-1E4A-B25A-9F1DE503491C}" type="pres">
      <dgm:prSet presAssocID="{7FEA9501-8B0C-D74C-B1D1-68428E0AA012}" presName="composite" presStyleCnt="0"/>
      <dgm:spPr/>
    </dgm:pt>
    <dgm:pt modelId="{1423CDB8-480B-204E-9C38-738DEF0E1B56}" type="pres">
      <dgm:prSet presAssocID="{7FEA9501-8B0C-D74C-B1D1-68428E0AA012}" presName="parTx" presStyleLbl="alignNode1" presStyleIdx="1" presStyleCnt="2">
        <dgm:presLayoutVars>
          <dgm:chMax val="0"/>
          <dgm:chPref val="0"/>
          <dgm:bulletEnabled val="1"/>
        </dgm:presLayoutVars>
      </dgm:prSet>
      <dgm:spPr/>
    </dgm:pt>
    <dgm:pt modelId="{CFCBA0B7-4299-B04C-A329-D2208DB2F1A9}" type="pres">
      <dgm:prSet presAssocID="{7FEA9501-8B0C-D74C-B1D1-68428E0AA012}" presName="desTx" presStyleLbl="alignAccFollowNode1" presStyleIdx="1" presStyleCnt="2">
        <dgm:presLayoutVars>
          <dgm:bulletEnabled val="1"/>
        </dgm:presLayoutVars>
      </dgm:prSet>
      <dgm:spPr/>
    </dgm:pt>
  </dgm:ptLst>
  <dgm:cxnLst>
    <dgm:cxn modelId="{CE86BF02-D7AD-9643-9572-950D44530A4F}" srcId="{7FEA9501-8B0C-D74C-B1D1-68428E0AA012}" destId="{130BBA81-6127-8441-BC97-A6A9B630DC87}" srcOrd="1" destOrd="0" parTransId="{FC157E55-BEF8-F34A-B579-AAA3EEF3A264}" sibTransId="{AC5DB478-0231-664C-AE2E-61D14B5E81A0}"/>
    <dgm:cxn modelId="{ED972726-EA66-2341-A7AD-1DD7994BB596}" type="presOf" srcId="{130BBA81-6127-8441-BC97-A6A9B630DC87}" destId="{CFCBA0B7-4299-B04C-A329-D2208DB2F1A9}" srcOrd="0" destOrd="1" presId="urn:microsoft.com/office/officeart/2005/8/layout/hList1"/>
    <dgm:cxn modelId="{331DF743-7470-9D44-80D8-E429FD8366B9}" type="presOf" srcId="{56913B05-F2E3-A547-A942-90A1064CFE10}" destId="{634B2215-E750-6F48-878E-A35F80993AB8}" srcOrd="0" destOrd="0" presId="urn:microsoft.com/office/officeart/2005/8/layout/hList1"/>
    <dgm:cxn modelId="{5E62BF51-56AA-ED4C-AEB1-FE07E161B639}" type="presOf" srcId="{F2EF61AE-89BB-F545-A6CF-CEAC760D3725}" destId="{443764EE-DF4F-044A-8946-2C2E0AC33AE4}" srcOrd="0" destOrd="0" presId="urn:microsoft.com/office/officeart/2005/8/layout/hList1"/>
    <dgm:cxn modelId="{61CF8256-003C-E549-9448-BB43F4F2D5F4}" type="presOf" srcId="{1DE4494B-5431-1C4B-8E23-CE6650839A79}" destId="{CFCBA0B7-4299-B04C-A329-D2208DB2F1A9}" srcOrd="0" destOrd="2" presId="urn:microsoft.com/office/officeart/2005/8/layout/hList1"/>
    <dgm:cxn modelId="{F7185457-4134-5F45-9E33-EA806F7BF889}" type="presOf" srcId="{13F51ED6-35C9-F54C-A570-FE27F7C64575}" destId="{249A9FF6-1CBB-1A48-B39A-D72D679F088C}" srcOrd="0" destOrd="0" presId="urn:microsoft.com/office/officeart/2005/8/layout/hList1"/>
    <dgm:cxn modelId="{BA982858-4CB4-C541-B99C-FAC61F4F581B}" srcId="{13F51ED6-35C9-F54C-A570-FE27F7C64575}" destId="{F2EF61AE-89BB-F545-A6CF-CEAC760D3725}" srcOrd="0" destOrd="0" parTransId="{CF72F82F-257D-2746-BE46-C31FB23AC104}" sibTransId="{2251DF2E-0CA9-8F44-AC43-C0D5473A7838}"/>
    <dgm:cxn modelId="{79B4F371-612E-0242-9E62-83E12EFD2B27}" srcId="{7FEA9501-8B0C-D74C-B1D1-68428E0AA012}" destId="{62B58EF1-EC1A-9046-8AFE-FDFE09D96DA4}" srcOrd="0" destOrd="0" parTransId="{06F36D9E-07CA-4040-BAAC-839CECA0FE83}" sibTransId="{E8D416AC-9DEC-FB4E-A474-6CE887846250}"/>
    <dgm:cxn modelId="{12812488-369B-9043-B351-9F66502BC123}" type="presOf" srcId="{7FEA9501-8B0C-D74C-B1D1-68428E0AA012}" destId="{1423CDB8-480B-204E-9C38-738DEF0E1B56}" srcOrd="0" destOrd="0" presId="urn:microsoft.com/office/officeart/2005/8/layout/hList1"/>
    <dgm:cxn modelId="{5D13BE8B-DEC8-694F-92A3-64D12E2B4CC2}" srcId="{F2EF61AE-89BB-F545-A6CF-CEAC760D3725}" destId="{7FBF8A12-CAC8-684B-A460-7A897E312E80}" srcOrd="2" destOrd="0" parTransId="{E2234D72-83F3-4E4C-9145-5C9D9F81B924}" sibTransId="{E3AB264F-D061-C841-8C21-451E507A7DCB}"/>
    <dgm:cxn modelId="{4FA99390-6AC4-384D-BE69-4838726CEBFE}" srcId="{F2EF61AE-89BB-F545-A6CF-CEAC760D3725}" destId="{582A1C23-5968-DF46-A907-FAA9FE45006A}" srcOrd="3" destOrd="0" parTransId="{1CE22CCF-4619-D14F-88F6-C4A88DBC1C70}" sibTransId="{9AAA7A2A-B004-5043-B7A4-079ABF2C2623}"/>
    <dgm:cxn modelId="{F91B7998-0588-8845-996B-ACDD2670CD67}" type="presOf" srcId="{6118172F-A9DA-694E-8886-43E5D54B7244}" destId="{CFCBA0B7-4299-B04C-A329-D2208DB2F1A9}" srcOrd="0" destOrd="3" presId="urn:microsoft.com/office/officeart/2005/8/layout/hList1"/>
    <dgm:cxn modelId="{5064769B-C15A-B24C-82A7-1D7BD9181F9B}" srcId="{7FEA9501-8B0C-D74C-B1D1-68428E0AA012}" destId="{1DE4494B-5431-1C4B-8E23-CE6650839A79}" srcOrd="2" destOrd="0" parTransId="{A63C8456-16C5-2047-BBB2-B716A6C227DE}" sibTransId="{86979796-322A-664D-9FA9-E0F7F5608B06}"/>
    <dgm:cxn modelId="{EA4050A6-0B78-AE4B-859C-A77F8BC1B94C}" srcId="{13F51ED6-35C9-F54C-A570-FE27F7C64575}" destId="{7FEA9501-8B0C-D74C-B1D1-68428E0AA012}" srcOrd="1" destOrd="0" parTransId="{5723A8E6-7C58-0345-9E70-0CA75F82C65A}" sibTransId="{3C65F81E-5E4B-D843-8C3F-364B0E212095}"/>
    <dgm:cxn modelId="{BB8F86B6-AF19-EE48-A156-F89E3AAE2587}" type="presOf" srcId="{7FBF8A12-CAC8-684B-A460-7A897E312E80}" destId="{634B2215-E750-6F48-878E-A35F80993AB8}" srcOrd="0" destOrd="2" presId="urn:microsoft.com/office/officeart/2005/8/layout/hList1"/>
    <dgm:cxn modelId="{EAB19BC8-28C0-D844-B6C9-D4A511662789}" type="presOf" srcId="{62B58EF1-EC1A-9046-8AFE-FDFE09D96DA4}" destId="{CFCBA0B7-4299-B04C-A329-D2208DB2F1A9}" srcOrd="0" destOrd="0" presId="urn:microsoft.com/office/officeart/2005/8/layout/hList1"/>
    <dgm:cxn modelId="{3008AAD4-1482-D345-BDEA-E9E2CAFCD4C1}" type="presOf" srcId="{4240CD7B-9A82-374C-BECE-A54287130D8D}" destId="{634B2215-E750-6F48-878E-A35F80993AB8}" srcOrd="0" destOrd="1" presId="urn:microsoft.com/office/officeart/2005/8/layout/hList1"/>
    <dgm:cxn modelId="{887655DC-33DD-D84A-A23D-09A762C8FFAE}" type="presOf" srcId="{582A1C23-5968-DF46-A907-FAA9FE45006A}" destId="{634B2215-E750-6F48-878E-A35F80993AB8}" srcOrd="0" destOrd="3" presId="urn:microsoft.com/office/officeart/2005/8/layout/hList1"/>
    <dgm:cxn modelId="{DF9F7DE3-2771-8D4F-AAFF-5E7D939C7BB8}" srcId="{F2EF61AE-89BB-F545-A6CF-CEAC760D3725}" destId="{56913B05-F2E3-A547-A942-90A1064CFE10}" srcOrd="0" destOrd="0" parTransId="{B6150402-1644-3E4D-8F9E-16FB98920E8B}" sibTransId="{E6218981-E75E-134B-886B-C4D079F95B92}"/>
    <dgm:cxn modelId="{D2240CEE-AB8A-7646-9779-90335A5EB151}" srcId="{F2EF61AE-89BB-F545-A6CF-CEAC760D3725}" destId="{4240CD7B-9A82-374C-BECE-A54287130D8D}" srcOrd="1" destOrd="0" parTransId="{700481AE-2626-1A42-9621-D31070B6784A}" sibTransId="{ECB201AC-C421-E74A-ACB4-ACAAC77982EE}"/>
    <dgm:cxn modelId="{A477A7F9-276D-D944-83DB-2C948518C215}" srcId="{7FEA9501-8B0C-D74C-B1D1-68428E0AA012}" destId="{6118172F-A9DA-694E-8886-43E5D54B7244}" srcOrd="3" destOrd="0" parTransId="{70B71473-4171-CC4C-B006-F5061563255F}" sibTransId="{C58702D5-421C-5C46-8A54-2C58E4CD671E}"/>
    <dgm:cxn modelId="{830E9C9A-717C-8F4F-AF92-537C9D7A2C6D}" type="presParOf" srcId="{249A9FF6-1CBB-1A48-B39A-D72D679F088C}" destId="{45D1F25B-A2FD-D445-83FA-8EC1A6D69E5B}" srcOrd="0" destOrd="0" presId="urn:microsoft.com/office/officeart/2005/8/layout/hList1"/>
    <dgm:cxn modelId="{61F560CF-A624-A642-B1E9-EDE5EE19527D}" type="presParOf" srcId="{45D1F25B-A2FD-D445-83FA-8EC1A6D69E5B}" destId="{443764EE-DF4F-044A-8946-2C2E0AC33AE4}" srcOrd="0" destOrd="0" presId="urn:microsoft.com/office/officeart/2005/8/layout/hList1"/>
    <dgm:cxn modelId="{A12A0A63-4D49-D446-8D1C-763C2FB54EF0}" type="presParOf" srcId="{45D1F25B-A2FD-D445-83FA-8EC1A6D69E5B}" destId="{634B2215-E750-6F48-878E-A35F80993AB8}" srcOrd="1" destOrd="0" presId="urn:microsoft.com/office/officeart/2005/8/layout/hList1"/>
    <dgm:cxn modelId="{B83E2DB4-1DF4-EC4C-9104-FE0F507B3906}" type="presParOf" srcId="{249A9FF6-1CBB-1A48-B39A-D72D679F088C}" destId="{9A126A95-18CB-5E4A-B703-89A75446C426}" srcOrd="1" destOrd="0" presId="urn:microsoft.com/office/officeart/2005/8/layout/hList1"/>
    <dgm:cxn modelId="{18D8BE4D-237F-334E-A4B2-A7D5950AEF7F}" type="presParOf" srcId="{249A9FF6-1CBB-1A48-B39A-D72D679F088C}" destId="{4DA00CE4-8F28-1E4A-B25A-9F1DE503491C}" srcOrd="2" destOrd="0" presId="urn:microsoft.com/office/officeart/2005/8/layout/hList1"/>
    <dgm:cxn modelId="{5C3DB935-540D-2843-A3A1-4C97803084D7}" type="presParOf" srcId="{4DA00CE4-8F28-1E4A-B25A-9F1DE503491C}" destId="{1423CDB8-480B-204E-9C38-738DEF0E1B56}" srcOrd="0" destOrd="0" presId="urn:microsoft.com/office/officeart/2005/8/layout/hList1"/>
    <dgm:cxn modelId="{9C7E1C4B-51CB-364B-823C-7F9E45F29252}" type="presParOf" srcId="{4DA00CE4-8F28-1E4A-B25A-9F1DE503491C}" destId="{CFCBA0B7-4299-B04C-A329-D2208DB2F1A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37117F-087E-46EA-9654-2878B36E1BC0}" type="doc">
      <dgm:prSet loTypeId="urn:microsoft.com/office/officeart/2005/8/layout/equation2" loCatId="relationship" qsTypeId="urn:microsoft.com/office/officeart/2005/8/quickstyle/simple1" qsCatId="simple" csTypeId="urn:microsoft.com/office/officeart/2005/8/colors/colorful1" csCatId="colorful" phldr="1"/>
      <dgm:spPr/>
    </dgm:pt>
    <dgm:pt modelId="{78CC9041-13BD-46A5-A65B-9AD79F4CE587}">
      <dgm:prSet phldrT="[Text]"/>
      <dgm:spPr/>
      <dgm:t>
        <a:bodyPr/>
        <a:lstStyle/>
        <a:p>
          <a:r>
            <a:rPr lang="en-JM" dirty="0"/>
            <a:t>Evidence Statements</a:t>
          </a:r>
        </a:p>
      </dgm:t>
    </dgm:pt>
    <dgm:pt modelId="{0A05C52E-A366-4C1E-A0F2-3F7FFB981498}" type="parTrans" cxnId="{9A5AB29F-9F45-4A8A-994F-A66C394FC5F9}">
      <dgm:prSet/>
      <dgm:spPr/>
      <dgm:t>
        <a:bodyPr/>
        <a:lstStyle/>
        <a:p>
          <a:endParaRPr lang="en-JM"/>
        </a:p>
      </dgm:t>
    </dgm:pt>
    <dgm:pt modelId="{C8F1FC17-E2AC-4467-A144-F8AFC1F27443}" type="sibTrans" cxnId="{9A5AB29F-9F45-4A8A-994F-A66C394FC5F9}">
      <dgm:prSet/>
      <dgm:spPr>
        <a:solidFill>
          <a:schemeClr val="accent1"/>
        </a:solidFill>
      </dgm:spPr>
      <dgm:t>
        <a:bodyPr/>
        <a:lstStyle/>
        <a:p>
          <a:endParaRPr lang="en-JM"/>
        </a:p>
      </dgm:t>
    </dgm:pt>
    <dgm:pt modelId="{05CE67ED-B751-42F8-BCB5-6526C87FF87A}">
      <dgm:prSet phldrT="[Text]"/>
      <dgm:spPr/>
      <dgm:t>
        <a:bodyPr/>
        <a:lstStyle/>
        <a:p>
          <a:r>
            <a:rPr lang="en-JM" dirty="0"/>
            <a:t>Target Responses</a:t>
          </a:r>
        </a:p>
      </dgm:t>
    </dgm:pt>
    <dgm:pt modelId="{B8930306-5AD7-4F3C-B0C0-6D11D0BB58EC}" type="parTrans" cxnId="{74CF0DC2-336A-4089-B7D9-C4B493DE46E9}">
      <dgm:prSet/>
      <dgm:spPr/>
      <dgm:t>
        <a:bodyPr/>
        <a:lstStyle/>
        <a:p>
          <a:endParaRPr lang="en-JM"/>
        </a:p>
      </dgm:t>
    </dgm:pt>
    <dgm:pt modelId="{189EDC10-F81D-4C1C-AB76-93D21C8BE5AE}" type="sibTrans" cxnId="{74CF0DC2-336A-4089-B7D9-C4B493DE46E9}">
      <dgm:prSet/>
      <dgm:spPr>
        <a:solidFill>
          <a:schemeClr val="accent1"/>
        </a:solidFill>
      </dgm:spPr>
      <dgm:t>
        <a:bodyPr/>
        <a:lstStyle/>
        <a:p>
          <a:endParaRPr lang="en-JM"/>
        </a:p>
      </dgm:t>
    </dgm:pt>
    <dgm:pt modelId="{1A2D0721-A166-4ECF-9911-1F251A468074}">
      <dgm:prSet phldrT="[Text]"/>
      <dgm:spPr/>
      <dgm:t>
        <a:bodyPr/>
        <a:lstStyle/>
        <a:p>
          <a:r>
            <a:rPr lang="en-JM" dirty="0"/>
            <a:t>Task Assessment Rubric</a:t>
          </a:r>
        </a:p>
      </dgm:t>
    </dgm:pt>
    <dgm:pt modelId="{0818D477-5034-4780-B663-C621530CBF17}" type="parTrans" cxnId="{05160448-4B6A-4025-B09E-5B05743B82CF}">
      <dgm:prSet/>
      <dgm:spPr/>
      <dgm:t>
        <a:bodyPr/>
        <a:lstStyle/>
        <a:p>
          <a:endParaRPr lang="en-JM"/>
        </a:p>
      </dgm:t>
    </dgm:pt>
    <dgm:pt modelId="{43D88610-1EDF-405C-9F2C-237253DC3953}" type="sibTrans" cxnId="{05160448-4B6A-4025-B09E-5B05743B82CF}">
      <dgm:prSet/>
      <dgm:spPr/>
      <dgm:t>
        <a:bodyPr/>
        <a:lstStyle/>
        <a:p>
          <a:endParaRPr lang="en-JM"/>
        </a:p>
      </dgm:t>
    </dgm:pt>
    <dgm:pt modelId="{2AD45D17-2EE0-4559-A7C4-CAC435AB7EF2}">
      <dgm:prSet/>
      <dgm:spPr/>
      <dgm:t>
        <a:bodyPr/>
        <a:lstStyle/>
        <a:p>
          <a:r>
            <a:rPr lang="en-JM" dirty="0"/>
            <a:t>Students’ Responses</a:t>
          </a:r>
        </a:p>
      </dgm:t>
    </dgm:pt>
    <dgm:pt modelId="{ADEF69F8-D785-411C-A347-1FD4E53D00B1}" type="parTrans" cxnId="{6F2D60A4-010A-4AE7-ACD9-282996D453DC}">
      <dgm:prSet/>
      <dgm:spPr/>
      <dgm:t>
        <a:bodyPr/>
        <a:lstStyle/>
        <a:p>
          <a:endParaRPr lang="en-JM"/>
        </a:p>
      </dgm:t>
    </dgm:pt>
    <dgm:pt modelId="{E4DBC656-28BA-480E-96C6-AF868772BE6F}" type="sibTrans" cxnId="{6F2D60A4-010A-4AE7-ACD9-282996D453DC}">
      <dgm:prSet/>
      <dgm:spPr>
        <a:solidFill>
          <a:schemeClr val="accent1"/>
        </a:solidFill>
      </dgm:spPr>
      <dgm:t>
        <a:bodyPr/>
        <a:lstStyle/>
        <a:p>
          <a:endParaRPr lang="en-JM"/>
        </a:p>
      </dgm:t>
    </dgm:pt>
    <dgm:pt modelId="{F9EB5E55-3DF7-4658-99AE-942D0F2A05EF}" type="pres">
      <dgm:prSet presAssocID="{7737117F-087E-46EA-9654-2878B36E1BC0}" presName="Name0" presStyleCnt="0">
        <dgm:presLayoutVars>
          <dgm:dir/>
          <dgm:resizeHandles val="exact"/>
        </dgm:presLayoutVars>
      </dgm:prSet>
      <dgm:spPr/>
    </dgm:pt>
    <dgm:pt modelId="{0338BBE1-C27B-4C80-B9C2-D4424D8E84CD}" type="pres">
      <dgm:prSet presAssocID="{7737117F-087E-46EA-9654-2878B36E1BC0}" presName="vNodes" presStyleCnt="0"/>
      <dgm:spPr/>
    </dgm:pt>
    <dgm:pt modelId="{D0B976A8-A321-4678-9FCC-E4DB7A67FAC3}" type="pres">
      <dgm:prSet presAssocID="{78CC9041-13BD-46A5-A65B-9AD79F4CE587}" presName="node" presStyleLbl="node1" presStyleIdx="0" presStyleCnt="4" custScaleX="271050" custScaleY="173323" custLinFactNeighborX="-6451" custLinFactNeighborY="31159">
        <dgm:presLayoutVars>
          <dgm:bulletEnabled val="1"/>
        </dgm:presLayoutVars>
      </dgm:prSet>
      <dgm:spPr>
        <a:prstGeom prst="roundRect">
          <a:avLst/>
        </a:prstGeom>
      </dgm:spPr>
    </dgm:pt>
    <dgm:pt modelId="{3C8F4CD5-7288-4277-997A-69C010CD5D95}" type="pres">
      <dgm:prSet presAssocID="{C8F1FC17-E2AC-4467-A144-F8AFC1F27443}" presName="spacerT" presStyleCnt="0"/>
      <dgm:spPr/>
    </dgm:pt>
    <dgm:pt modelId="{F2B0E9F3-8C37-421E-97F4-0FFF5A7DF813}" type="pres">
      <dgm:prSet presAssocID="{C8F1FC17-E2AC-4467-A144-F8AFC1F27443}" presName="sibTrans" presStyleLbl="sibTrans2D1" presStyleIdx="0" presStyleCnt="3" custLinFactX="100000" custLinFactNeighborX="174138" custLinFactNeighborY="20865"/>
      <dgm:spPr/>
    </dgm:pt>
    <dgm:pt modelId="{B8063332-4DC4-4EB4-80FD-71ADD35906E9}" type="pres">
      <dgm:prSet presAssocID="{C8F1FC17-E2AC-4467-A144-F8AFC1F27443}" presName="spacerB" presStyleCnt="0"/>
      <dgm:spPr/>
    </dgm:pt>
    <dgm:pt modelId="{C9FF8951-D8C1-4522-A42C-93BA0F949F0C}" type="pres">
      <dgm:prSet presAssocID="{05CE67ED-B751-42F8-BCB5-6526C87FF87A}" presName="node" presStyleLbl="node1" presStyleIdx="1" presStyleCnt="4" custScaleX="281609" custScaleY="161817">
        <dgm:presLayoutVars>
          <dgm:bulletEnabled val="1"/>
        </dgm:presLayoutVars>
      </dgm:prSet>
      <dgm:spPr>
        <a:prstGeom prst="roundRect">
          <a:avLst/>
        </a:prstGeom>
      </dgm:spPr>
    </dgm:pt>
    <dgm:pt modelId="{222A6215-2496-44DB-9023-76D6988AB0D7}" type="pres">
      <dgm:prSet presAssocID="{189EDC10-F81D-4C1C-AB76-93D21C8BE5AE}" presName="spacerT" presStyleCnt="0"/>
      <dgm:spPr/>
    </dgm:pt>
    <dgm:pt modelId="{DEFFB4D7-8D3F-4C1E-9DAC-99E03FEB9A86}" type="pres">
      <dgm:prSet presAssocID="{189EDC10-F81D-4C1C-AB76-93D21C8BE5AE}" presName="sibTrans" presStyleLbl="sibTrans2D1" presStyleIdx="1" presStyleCnt="3" custLinFactX="100000" custLinFactNeighborX="196753" custLinFactNeighborY="59543"/>
      <dgm:spPr/>
    </dgm:pt>
    <dgm:pt modelId="{619E1B11-F371-4D90-AD26-486BB1990F58}" type="pres">
      <dgm:prSet presAssocID="{189EDC10-F81D-4C1C-AB76-93D21C8BE5AE}" presName="spacerB" presStyleCnt="0"/>
      <dgm:spPr/>
    </dgm:pt>
    <dgm:pt modelId="{93745F37-24F5-40A9-8113-43B527ACE601}" type="pres">
      <dgm:prSet presAssocID="{2AD45D17-2EE0-4559-A7C4-CAC435AB7EF2}" presName="node" presStyleLbl="node1" presStyleIdx="2" presStyleCnt="4" custScaleX="292350" custScaleY="152732">
        <dgm:presLayoutVars>
          <dgm:bulletEnabled val="1"/>
        </dgm:presLayoutVars>
      </dgm:prSet>
      <dgm:spPr>
        <a:prstGeom prst="roundRect">
          <a:avLst/>
        </a:prstGeom>
      </dgm:spPr>
    </dgm:pt>
    <dgm:pt modelId="{4B09293F-98AE-4652-AEBE-A6CAF3B0566A}" type="pres">
      <dgm:prSet presAssocID="{7737117F-087E-46EA-9654-2878B36E1BC0}" presName="sibTransLast" presStyleLbl="sibTrans2D1" presStyleIdx="2" presStyleCnt="3"/>
      <dgm:spPr/>
    </dgm:pt>
    <dgm:pt modelId="{42502259-9CCD-4402-82C5-291FE59B2D9C}" type="pres">
      <dgm:prSet presAssocID="{7737117F-087E-46EA-9654-2878B36E1BC0}" presName="connectorText" presStyleLbl="sibTrans2D1" presStyleIdx="2" presStyleCnt="3"/>
      <dgm:spPr/>
    </dgm:pt>
    <dgm:pt modelId="{73036A72-FE97-4927-925B-74452FDC5D09}" type="pres">
      <dgm:prSet presAssocID="{7737117F-087E-46EA-9654-2878B36E1BC0}" presName="lastNode" presStyleLbl="node1" presStyleIdx="3" presStyleCnt="4" custScaleX="177929" custScaleY="95755" custLinFactX="59663" custLinFactNeighborX="100000" custLinFactNeighborY="2157">
        <dgm:presLayoutVars>
          <dgm:bulletEnabled val="1"/>
        </dgm:presLayoutVars>
      </dgm:prSet>
      <dgm:spPr>
        <a:prstGeom prst="roundRect">
          <a:avLst/>
        </a:prstGeom>
      </dgm:spPr>
    </dgm:pt>
  </dgm:ptLst>
  <dgm:cxnLst>
    <dgm:cxn modelId="{38F2ED05-86E0-44DB-B35D-91ABDC2B3943}" type="presOf" srcId="{1A2D0721-A166-4ECF-9911-1F251A468074}" destId="{73036A72-FE97-4927-925B-74452FDC5D09}" srcOrd="0" destOrd="0" presId="urn:microsoft.com/office/officeart/2005/8/layout/equation2"/>
    <dgm:cxn modelId="{32680916-1D51-41B1-B48F-85B7BD7A2451}" type="presOf" srcId="{C8F1FC17-E2AC-4467-A144-F8AFC1F27443}" destId="{F2B0E9F3-8C37-421E-97F4-0FFF5A7DF813}" srcOrd="0" destOrd="0" presId="urn:microsoft.com/office/officeart/2005/8/layout/equation2"/>
    <dgm:cxn modelId="{F81BD945-259A-4F52-9A17-84129EB12B0C}" type="presOf" srcId="{78CC9041-13BD-46A5-A65B-9AD79F4CE587}" destId="{D0B976A8-A321-4678-9FCC-E4DB7A67FAC3}" srcOrd="0" destOrd="0" presId="urn:microsoft.com/office/officeart/2005/8/layout/equation2"/>
    <dgm:cxn modelId="{05160448-4B6A-4025-B09E-5B05743B82CF}" srcId="{7737117F-087E-46EA-9654-2878B36E1BC0}" destId="{1A2D0721-A166-4ECF-9911-1F251A468074}" srcOrd="3" destOrd="0" parTransId="{0818D477-5034-4780-B663-C621530CBF17}" sibTransId="{43D88610-1EDF-405C-9F2C-237253DC3953}"/>
    <dgm:cxn modelId="{F279AA58-1CBF-4E3E-A9AD-4C7487FC2085}" type="presOf" srcId="{E4DBC656-28BA-480E-96C6-AF868772BE6F}" destId="{4B09293F-98AE-4652-AEBE-A6CAF3B0566A}" srcOrd="0" destOrd="0" presId="urn:microsoft.com/office/officeart/2005/8/layout/equation2"/>
    <dgm:cxn modelId="{8B494772-988D-4733-9E65-B6D7BFC84729}" type="presOf" srcId="{7737117F-087E-46EA-9654-2878B36E1BC0}" destId="{F9EB5E55-3DF7-4658-99AE-942D0F2A05EF}" srcOrd="0" destOrd="0" presId="urn:microsoft.com/office/officeart/2005/8/layout/equation2"/>
    <dgm:cxn modelId="{9A5AB29F-9F45-4A8A-994F-A66C394FC5F9}" srcId="{7737117F-087E-46EA-9654-2878B36E1BC0}" destId="{78CC9041-13BD-46A5-A65B-9AD79F4CE587}" srcOrd="0" destOrd="0" parTransId="{0A05C52E-A366-4C1E-A0F2-3F7FFB981498}" sibTransId="{C8F1FC17-E2AC-4467-A144-F8AFC1F27443}"/>
    <dgm:cxn modelId="{6F2D60A4-010A-4AE7-ACD9-282996D453DC}" srcId="{7737117F-087E-46EA-9654-2878B36E1BC0}" destId="{2AD45D17-2EE0-4559-A7C4-CAC435AB7EF2}" srcOrd="2" destOrd="0" parTransId="{ADEF69F8-D785-411C-A347-1FD4E53D00B1}" sibTransId="{E4DBC656-28BA-480E-96C6-AF868772BE6F}"/>
    <dgm:cxn modelId="{D31923B9-3B2C-4AAE-82C2-015655F34770}" type="presOf" srcId="{189EDC10-F81D-4C1C-AB76-93D21C8BE5AE}" destId="{DEFFB4D7-8D3F-4C1E-9DAC-99E03FEB9A86}" srcOrd="0" destOrd="0" presId="urn:microsoft.com/office/officeart/2005/8/layout/equation2"/>
    <dgm:cxn modelId="{74CF0DC2-336A-4089-B7D9-C4B493DE46E9}" srcId="{7737117F-087E-46EA-9654-2878B36E1BC0}" destId="{05CE67ED-B751-42F8-BCB5-6526C87FF87A}" srcOrd="1" destOrd="0" parTransId="{B8930306-5AD7-4F3C-B0C0-6D11D0BB58EC}" sibTransId="{189EDC10-F81D-4C1C-AB76-93D21C8BE5AE}"/>
    <dgm:cxn modelId="{3B729BCF-5E17-4223-90E1-D594C4D9FA76}" type="presOf" srcId="{E4DBC656-28BA-480E-96C6-AF868772BE6F}" destId="{42502259-9CCD-4402-82C5-291FE59B2D9C}" srcOrd="1" destOrd="0" presId="urn:microsoft.com/office/officeart/2005/8/layout/equation2"/>
    <dgm:cxn modelId="{81C802F6-9AFC-4359-BDB3-16D8592BE6F0}" type="presOf" srcId="{2AD45D17-2EE0-4559-A7C4-CAC435AB7EF2}" destId="{93745F37-24F5-40A9-8113-43B527ACE601}" srcOrd="0" destOrd="0" presId="urn:microsoft.com/office/officeart/2005/8/layout/equation2"/>
    <dgm:cxn modelId="{0303ACFD-202A-4D88-958F-31435E044606}" type="presOf" srcId="{05CE67ED-B751-42F8-BCB5-6526C87FF87A}" destId="{C9FF8951-D8C1-4522-A42C-93BA0F949F0C}" srcOrd="0" destOrd="0" presId="urn:microsoft.com/office/officeart/2005/8/layout/equation2"/>
    <dgm:cxn modelId="{C58D202E-3549-481C-A570-91A8FC09214D}" type="presParOf" srcId="{F9EB5E55-3DF7-4658-99AE-942D0F2A05EF}" destId="{0338BBE1-C27B-4C80-B9C2-D4424D8E84CD}" srcOrd="0" destOrd="0" presId="urn:microsoft.com/office/officeart/2005/8/layout/equation2"/>
    <dgm:cxn modelId="{F5911303-C4B2-4DB2-B7CD-0943A954043F}" type="presParOf" srcId="{0338BBE1-C27B-4C80-B9C2-D4424D8E84CD}" destId="{D0B976A8-A321-4678-9FCC-E4DB7A67FAC3}" srcOrd="0" destOrd="0" presId="urn:microsoft.com/office/officeart/2005/8/layout/equation2"/>
    <dgm:cxn modelId="{A0E78C3D-9F52-4D7F-AFF8-89CCC34EE890}" type="presParOf" srcId="{0338BBE1-C27B-4C80-B9C2-D4424D8E84CD}" destId="{3C8F4CD5-7288-4277-997A-69C010CD5D95}" srcOrd="1" destOrd="0" presId="urn:microsoft.com/office/officeart/2005/8/layout/equation2"/>
    <dgm:cxn modelId="{512E0ABA-1540-4A59-ACE1-D81FF07BCF81}" type="presParOf" srcId="{0338BBE1-C27B-4C80-B9C2-D4424D8E84CD}" destId="{F2B0E9F3-8C37-421E-97F4-0FFF5A7DF813}" srcOrd="2" destOrd="0" presId="urn:microsoft.com/office/officeart/2005/8/layout/equation2"/>
    <dgm:cxn modelId="{00FC6600-BD95-406B-A09D-F5DAF6588B43}" type="presParOf" srcId="{0338BBE1-C27B-4C80-B9C2-D4424D8E84CD}" destId="{B8063332-4DC4-4EB4-80FD-71ADD35906E9}" srcOrd="3" destOrd="0" presId="urn:microsoft.com/office/officeart/2005/8/layout/equation2"/>
    <dgm:cxn modelId="{55B22E62-C0C8-49FA-93FE-8E6BE5E9D60D}" type="presParOf" srcId="{0338BBE1-C27B-4C80-B9C2-D4424D8E84CD}" destId="{C9FF8951-D8C1-4522-A42C-93BA0F949F0C}" srcOrd="4" destOrd="0" presId="urn:microsoft.com/office/officeart/2005/8/layout/equation2"/>
    <dgm:cxn modelId="{F508B07C-E478-458A-BD49-085034D2663C}" type="presParOf" srcId="{0338BBE1-C27B-4C80-B9C2-D4424D8E84CD}" destId="{222A6215-2496-44DB-9023-76D6988AB0D7}" srcOrd="5" destOrd="0" presId="urn:microsoft.com/office/officeart/2005/8/layout/equation2"/>
    <dgm:cxn modelId="{04C8610E-F2E8-4ACD-99D4-B27D3692D989}" type="presParOf" srcId="{0338BBE1-C27B-4C80-B9C2-D4424D8E84CD}" destId="{DEFFB4D7-8D3F-4C1E-9DAC-99E03FEB9A86}" srcOrd="6" destOrd="0" presId="urn:microsoft.com/office/officeart/2005/8/layout/equation2"/>
    <dgm:cxn modelId="{00C5EF26-0CC4-446D-A7AE-9D4DF26BA712}" type="presParOf" srcId="{0338BBE1-C27B-4C80-B9C2-D4424D8E84CD}" destId="{619E1B11-F371-4D90-AD26-486BB1990F58}" srcOrd="7" destOrd="0" presId="urn:microsoft.com/office/officeart/2005/8/layout/equation2"/>
    <dgm:cxn modelId="{55C4C29F-C89F-45B0-A640-AEF59E8942B4}" type="presParOf" srcId="{0338BBE1-C27B-4C80-B9C2-D4424D8E84CD}" destId="{93745F37-24F5-40A9-8113-43B527ACE601}" srcOrd="8" destOrd="0" presId="urn:microsoft.com/office/officeart/2005/8/layout/equation2"/>
    <dgm:cxn modelId="{12B786DB-8DBF-4040-9A99-209D720CC0D3}" type="presParOf" srcId="{F9EB5E55-3DF7-4658-99AE-942D0F2A05EF}" destId="{4B09293F-98AE-4652-AEBE-A6CAF3B0566A}" srcOrd="1" destOrd="0" presId="urn:microsoft.com/office/officeart/2005/8/layout/equation2"/>
    <dgm:cxn modelId="{A2D52263-30DB-419B-8D70-D11BCBF22623}" type="presParOf" srcId="{4B09293F-98AE-4652-AEBE-A6CAF3B0566A}" destId="{42502259-9CCD-4402-82C5-291FE59B2D9C}" srcOrd="0" destOrd="0" presId="urn:microsoft.com/office/officeart/2005/8/layout/equation2"/>
    <dgm:cxn modelId="{AB930476-D81B-4C5B-9827-F0D0E72EA832}" type="presParOf" srcId="{F9EB5E55-3DF7-4658-99AE-942D0F2A05EF}" destId="{73036A72-FE97-4927-925B-74452FDC5D09}"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BA784-ECCC-7C45-8D01-92E1BE9344D4}">
      <dsp:nvSpPr>
        <dsp:cNvPr id="0" name=""/>
        <dsp:cNvSpPr/>
      </dsp:nvSpPr>
      <dsp:spPr>
        <a:xfrm>
          <a:off x="4093" y="720317"/>
          <a:ext cx="1928330" cy="1928330"/>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38E2AD-3E61-A64A-AA98-8994BCC77CB4}">
      <dsp:nvSpPr>
        <dsp:cNvPr id="0" name=""/>
        <dsp:cNvSpPr/>
      </dsp:nvSpPr>
      <dsp:spPr>
        <a:xfrm>
          <a:off x="318007" y="1877315"/>
          <a:ext cx="1928330" cy="19283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1982</a:t>
          </a:r>
        </a:p>
        <a:p>
          <a:pPr marL="0" lvl="0" indent="0" algn="ctr" defTabSz="666750">
            <a:lnSpc>
              <a:spcPct val="90000"/>
            </a:lnSpc>
            <a:spcBef>
              <a:spcPct val="0"/>
            </a:spcBef>
            <a:spcAft>
              <a:spcPct val="35000"/>
            </a:spcAft>
            <a:buNone/>
          </a:pPr>
          <a:r>
            <a:rPr lang="en-US" sz="1500" kern="1200" dirty="0"/>
            <a:t>More research needed on effects of laboratory learning</a:t>
          </a:r>
        </a:p>
      </dsp:txBody>
      <dsp:txXfrm>
        <a:off x="374486" y="1933794"/>
        <a:ext cx="1815372" cy="1815372"/>
      </dsp:txXfrm>
    </dsp:sp>
    <dsp:sp modelId="{B28196F9-438A-8740-A662-3A6665231BE2}">
      <dsp:nvSpPr>
        <dsp:cNvPr id="0" name=""/>
        <dsp:cNvSpPr/>
      </dsp:nvSpPr>
      <dsp:spPr>
        <a:xfrm>
          <a:off x="2303862" y="1452806"/>
          <a:ext cx="371439" cy="463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303862" y="1545476"/>
        <a:ext cx="260007" cy="278010"/>
      </dsp:txXfrm>
    </dsp:sp>
    <dsp:sp modelId="{52F07A00-94FF-8B45-A9FF-0EC90C84FFFD}">
      <dsp:nvSpPr>
        <dsp:cNvPr id="0" name=""/>
        <dsp:cNvSpPr/>
      </dsp:nvSpPr>
      <dsp:spPr>
        <a:xfrm>
          <a:off x="2993677" y="720317"/>
          <a:ext cx="1928330" cy="1928330"/>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0500AB-CEF0-E54E-BC8C-E4744A1D1229}">
      <dsp:nvSpPr>
        <dsp:cNvPr id="0" name=""/>
        <dsp:cNvSpPr/>
      </dsp:nvSpPr>
      <dsp:spPr>
        <a:xfrm>
          <a:off x="3307591" y="1877315"/>
          <a:ext cx="1928330" cy="19283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 2000</a:t>
          </a:r>
        </a:p>
        <a:p>
          <a:pPr marL="0" lvl="0" indent="0" algn="ctr" defTabSz="666750">
            <a:lnSpc>
              <a:spcPct val="90000"/>
            </a:lnSpc>
            <a:spcBef>
              <a:spcPct val="0"/>
            </a:spcBef>
            <a:spcAft>
              <a:spcPct val="35000"/>
            </a:spcAft>
            <a:buNone/>
          </a:pPr>
          <a:r>
            <a:rPr lang="en-US" sz="1500" kern="1200" dirty="0"/>
            <a:t>Little evidence traditional labs reinforce science understanding/recall</a:t>
          </a:r>
        </a:p>
      </dsp:txBody>
      <dsp:txXfrm>
        <a:off x="3364070" y="1933794"/>
        <a:ext cx="1815372" cy="1815372"/>
      </dsp:txXfrm>
    </dsp:sp>
    <dsp:sp modelId="{B58F32F8-D42F-6C4C-96DD-C01330980958}">
      <dsp:nvSpPr>
        <dsp:cNvPr id="0" name=""/>
        <dsp:cNvSpPr/>
      </dsp:nvSpPr>
      <dsp:spPr>
        <a:xfrm>
          <a:off x="5293447" y="1452806"/>
          <a:ext cx="371439" cy="46335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293447" y="1545476"/>
        <a:ext cx="260007" cy="278010"/>
      </dsp:txXfrm>
    </dsp:sp>
    <dsp:sp modelId="{8184EAE2-33D3-1E40-9673-F01CB6743778}">
      <dsp:nvSpPr>
        <dsp:cNvPr id="0" name=""/>
        <dsp:cNvSpPr/>
      </dsp:nvSpPr>
      <dsp:spPr>
        <a:xfrm>
          <a:off x="5983262" y="720317"/>
          <a:ext cx="1928330" cy="1928330"/>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3CA14C7-6AB5-FC49-A4B2-A1B14FA5813E}">
      <dsp:nvSpPr>
        <dsp:cNvPr id="0" name=""/>
        <dsp:cNvSpPr/>
      </dsp:nvSpPr>
      <dsp:spPr>
        <a:xfrm>
          <a:off x="6297176" y="1877315"/>
          <a:ext cx="1928330" cy="192833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2012</a:t>
          </a:r>
        </a:p>
        <a:p>
          <a:pPr marL="0" lvl="0" indent="0" algn="ctr" defTabSz="666750">
            <a:lnSpc>
              <a:spcPct val="90000"/>
            </a:lnSpc>
            <a:spcBef>
              <a:spcPct val="0"/>
            </a:spcBef>
            <a:spcAft>
              <a:spcPct val="35000"/>
            </a:spcAft>
            <a:buNone/>
          </a:pPr>
          <a:r>
            <a:rPr lang="en-US" sz="1500" kern="1200" dirty="0"/>
            <a:t>Focus on outcomes of lab instruction; change in gateway courses </a:t>
          </a:r>
        </a:p>
      </dsp:txBody>
      <dsp:txXfrm>
        <a:off x="6353655" y="1933794"/>
        <a:ext cx="1815372" cy="1815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89CF84-B4C6-0D40-AF69-A14CEA0F7AF2}">
      <dsp:nvSpPr>
        <dsp:cNvPr id="0" name=""/>
        <dsp:cNvSpPr/>
      </dsp:nvSpPr>
      <dsp:spPr>
        <a:xfrm>
          <a:off x="2098359" y="3184845"/>
          <a:ext cx="2249665" cy="193960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Chemistry Content</a:t>
          </a:r>
        </a:p>
      </dsp:txBody>
      <dsp:txXfrm>
        <a:off x="2447465" y="3485835"/>
        <a:ext cx="1551453" cy="1337624"/>
      </dsp:txXfrm>
    </dsp:sp>
    <dsp:sp modelId="{887F7C44-C815-C741-8368-478D71B1E50F}">
      <dsp:nvSpPr>
        <dsp:cNvPr id="0" name=""/>
        <dsp:cNvSpPr/>
      </dsp:nvSpPr>
      <dsp:spPr>
        <a:xfrm>
          <a:off x="2156803" y="4041141"/>
          <a:ext cx="263395" cy="22701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18008B-D9E6-424F-B148-A0A3334F8BC8}">
      <dsp:nvSpPr>
        <dsp:cNvPr id="0" name=""/>
        <dsp:cNvSpPr/>
      </dsp:nvSpPr>
      <dsp:spPr>
        <a:xfrm>
          <a:off x="175335" y="2143044"/>
          <a:ext cx="2249665" cy="1939604"/>
        </a:xfrm>
        <a:prstGeom prst="hexagon">
          <a:avLst>
            <a:gd name="adj" fmla="val 25000"/>
            <a:gd name="vf" fmla="val 115470"/>
          </a:avLst>
        </a:prstGeom>
        <a:blipFill rotWithShape="1">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98AAD3-27EB-0448-ABF5-AA658EACF58D}">
      <dsp:nvSpPr>
        <dsp:cNvPr id="0" name=""/>
        <dsp:cNvSpPr/>
      </dsp:nvSpPr>
      <dsp:spPr>
        <a:xfrm>
          <a:off x="1706869" y="3826426"/>
          <a:ext cx="263395" cy="22701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BDF4F0-908D-0245-A635-900CB52C5408}">
      <dsp:nvSpPr>
        <dsp:cNvPr id="0" name=""/>
        <dsp:cNvSpPr/>
      </dsp:nvSpPr>
      <dsp:spPr>
        <a:xfrm>
          <a:off x="4014979" y="2119984"/>
          <a:ext cx="2249665" cy="193960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Laboratory Techniques</a:t>
          </a:r>
        </a:p>
      </dsp:txBody>
      <dsp:txXfrm>
        <a:off x="4364085" y="2420974"/>
        <a:ext cx="1551453" cy="1337624"/>
      </dsp:txXfrm>
    </dsp:sp>
    <dsp:sp modelId="{889CB0DB-12BE-AD40-8E61-5A7012E90DFC}">
      <dsp:nvSpPr>
        <dsp:cNvPr id="0" name=""/>
        <dsp:cNvSpPr/>
      </dsp:nvSpPr>
      <dsp:spPr>
        <a:xfrm>
          <a:off x="5552917" y="3801317"/>
          <a:ext cx="263395" cy="22701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FD08B1-7259-9E41-A06E-B04FEAC41499}">
      <dsp:nvSpPr>
        <dsp:cNvPr id="0" name=""/>
        <dsp:cNvSpPr/>
      </dsp:nvSpPr>
      <dsp:spPr>
        <a:xfrm>
          <a:off x="5931598" y="3184845"/>
          <a:ext cx="2249665" cy="1939604"/>
        </a:xfrm>
        <a:prstGeom prst="hexagon">
          <a:avLst>
            <a:gd name="adj" fmla="val 25000"/>
            <a:gd name="vf" fmla="val 115470"/>
          </a:avLst>
        </a:prstGeom>
        <a:blipFill rotWithShape="1">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A82E82-C40D-7E48-A7C6-8B67D8D6E84C}">
      <dsp:nvSpPr>
        <dsp:cNvPr id="0" name=""/>
        <dsp:cNvSpPr/>
      </dsp:nvSpPr>
      <dsp:spPr>
        <a:xfrm>
          <a:off x="5990041" y="4041141"/>
          <a:ext cx="263395" cy="22701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509FCB-A4B9-6F45-B981-0E392DF9E442}">
      <dsp:nvSpPr>
        <dsp:cNvPr id="0" name=""/>
        <dsp:cNvSpPr/>
      </dsp:nvSpPr>
      <dsp:spPr>
        <a:xfrm>
          <a:off x="2098359" y="1097830"/>
          <a:ext cx="2249665" cy="193960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Problem Solving Skills/ Troubleshooting</a:t>
          </a:r>
        </a:p>
      </dsp:txBody>
      <dsp:txXfrm>
        <a:off x="2447465" y="1398820"/>
        <a:ext cx="1551453" cy="1337624"/>
      </dsp:txXfrm>
    </dsp:sp>
    <dsp:sp modelId="{D87876AF-6097-0F43-BBB2-44C01EEDE64D}">
      <dsp:nvSpPr>
        <dsp:cNvPr id="0" name=""/>
        <dsp:cNvSpPr/>
      </dsp:nvSpPr>
      <dsp:spPr>
        <a:xfrm>
          <a:off x="3623489" y="1101756"/>
          <a:ext cx="263395" cy="22701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6B2204F-61F3-F649-A38D-5BE58738F068}">
      <dsp:nvSpPr>
        <dsp:cNvPr id="0" name=""/>
        <dsp:cNvSpPr/>
      </dsp:nvSpPr>
      <dsp:spPr>
        <a:xfrm>
          <a:off x="4014979" y="0"/>
          <a:ext cx="2249665" cy="1939604"/>
        </a:xfrm>
        <a:prstGeom prst="hexagon">
          <a:avLst>
            <a:gd name="adj" fmla="val 25000"/>
            <a:gd name="vf" fmla="val 115470"/>
          </a:avLst>
        </a:prstGeom>
        <a:blipFill rotWithShape="1">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B26B62-F797-7846-93B3-E14B80BC0BE9}">
      <dsp:nvSpPr>
        <dsp:cNvPr id="0" name=""/>
        <dsp:cNvSpPr/>
      </dsp:nvSpPr>
      <dsp:spPr>
        <a:xfrm>
          <a:off x="4081428" y="851683"/>
          <a:ext cx="263395" cy="227013"/>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AF7C4-76F6-B645-885B-F3BAEF7ABE71}">
      <dsp:nvSpPr>
        <dsp:cNvPr id="0" name=""/>
        <dsp:cNvSpPr/>
      </dsp:nvSpPr>
      <dsp:spPr>
        <a:xfrm>
          <a:off x="623039" y="1827"/>
          <a:ext cx="2030172" cy="12181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Asking questions and defining problems</a:t>
          </a:r>
        </a:p>
      </dsp:txBody>
      <dsp:txXfrm>
        <a:off x="623039" y="1827"/>
        <a:ext cx="2030172" cy="1218103"/>
      </dsp:txXfrm>
    </dsp:sp>
    <dsp:sp modelId="{32A5DB27-4FFB-D94C-B81C-CFA23E52815B}">
      <dsp:nvSpPr>
        <dsp:cNvPr id="0" name=""/>
        <dsp:cNvSpPr/>
      </dsp:nvSpPr>
      <dsp:spPr>
        <a:xfrm>
          <a:off x="2856230" y="1827"/>
          <a:ext cx="2030172" cy="12181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Developing and using models</a:t>
          </a:r>
        </a:p>
      </dsp:txBody>
      <dsp:txXfrm>
        <a:off x="2856230" y="1827"/>
        <a:ext cx="2030172" cy="1218103"/>
      </dsp:txXfrm>
    </dsp:sp>
    <dsp:sp modelId="{3D82B662-A59B-9240-A29C-4A0C5D84E3AA}">
      <dsp:nvSpPr>
        <dsp:cNvPr id="0" name=""/>
        <dsp:cNvSpPr/>
      </dsp:nvSpPr>
      <dsp:spPr>
        <a:xfrm>
          <a:off x="5089420" y="1827"/>
          <a:ext cx="2030172" cy="12181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Planning and carrying out investigations</a:t>
          </a:r>
        </a:p>
      </dsp:txBody>
      <dsp:txXfrm>
        <a:off x="5089420" y="1827"/>
        <a:ext cx="2030172" cy="1218103"/>
      </dsp:txXfrm>
    </dsp:sp>
    <dsp:sp modelId="{9C16F97A-B616-9F4E-9E59-76DFBBBA2A4B}">
      <dsp:nvSpPr>
        <dsp:cNvPr id="0" name=""/>
        <dsp:cNvSpPr/>
      </dsp:nvSpPr>
      <dsp:spPr>
        <a:xfrm>
          <a:off x="623039" y="1422948"/>
          <a:ext cx="2030172" cy="12181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Analyzing and interpreting data</a:t>
          </a:r>
        </a:p>
      </dsp:txBody>
      <dsp:txXfrm>
        <a:off x="623039" y="1422948"/>
        <a:ext cx="2030172" cy="1218103"/>
      </dsp:txXfrm>
    </dsp:sp>
    <dsp:sp modelId="{06CE7D5C-6454-D044-98F0-D15F6A745401}">
      <dsp:nvSpPr>
        <dsp:cNvPr id="0" name=""/>
        <dsp:cNvSpPr/>
      </dsp:nvSpPr>
      <dsp:spPr>
        <a:xfrm>
          <a:off x="2856230" y="1422948"/>
          <a:ext cx="2030172" cy="12181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Using math and computational thinking</a:t>
          </a:r>
        </a:p>
      </dsp:txBody>
      <dsp:txXfrm>
        <a:off x="2856230" y="1422948"/>
        <a:ext cx="2030172" cy="1218103"/>
      </dsp:txXfrm>
    </dsp:sp>
    <dsp:sp modelId="{1875041F-23B5-9041-946E-8A511443FC1D}">
      <dsp:nvSpPr>
        <dsp:cNvPr id="0" name=""/>
        <dsp:cNvSpPr/>
      </dsp:nvSpPr>
      <dsp:spPr>
        <a:xfrm>
          <a:off x="5089420" y="1422948"/>
          <a:ext cx="2030172" cy="12181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Constructing explanations and designing solutions</a:t>
          </a:r>
        </a:p>
      </dsp:txBody>
      <dsp:txXfrm>
        <a:off x="5089420" y="1422948"/>
        <a:ext cx="2030172" cy="1218103"/>
      </dsp:txXfrm>
    </dsp:sp>
    <dsp:sp modelId="{D6E0DE95-D762-3646-A143-69A961E9373B}">
      <dsp:nvSpPr>
        <dsp:cNvPr id="0" name=""/>
        <dsp:cNvSpPr/>
      </dsp:nvSpPr>
      <dsp:spPr>
        <a:xfrm>
          <a:off x="1739635" y="2844069"/>
          <a:ext cx="2030172" cy="12181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Engaging in argument from evidence</a:t>
          </a:r>
        </a:p>
      </dsp:txBody>
      <dsp:txXfrm>
        <a:off x="1739635" y="2844069"/>
        <a:ext cx="2030172" cy="1218103"/>
      </dsp:txXfrm>
    </dsp:sp>
    <dsp:sp modelId="{4627684F-2421-A24E-894B-09224617C111}">
      <dsp:nvSpPr>
        <dsp:cNvPr id="0" name=""/>
        <dsp:cNvSpPr/>
      </dsp:nvSpPr>
      <dsp:spPr>
        <a:xfrm>
          <a:off x="3972825" y="2844069"/>
          <a:ext cx="2030172" cy="121810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Obtaining, evaluating and </a:t>
          </a:r>
          <a:r>
            <a:rPr lang="en-US" sz="1900" kern="1200"/>
            <a:t>communicating information</a:t>
          </a:r>
          <a:endParaRPr lang="en-US" sz="1900" kern="1200" dirty="0"/>
        </a:p>
      </dsp:txBody>
      <dsp:txXfrm>
        <a:off x="3972825" y="2844069"/>
        <a:ext cx="2030172" cy="12181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C2C93-A06C-7E48-8DA3-549F9FDA46D6}">
      <dsp:nvSpPr>
        <dsp:cNvPr id="0" name=""/>
        <dsp:cNvSpPr/>
      </dsp:nvSpPr>
      <dsp:spPr>
        <a:xfrm>
          <a:off x="0" y="0"/>
          <a:ext cx="6995160" cy="1357788"/>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Scientific Practices</a:t>
          </a:r>
        </a:p>
        <a:p>
          <a:pPr marL="228600" lvl="1" indent="-228600" algn="l" defTabSz="889000">
            <a:lnSpc>
              <a:spcPct val="90000"/>
            </a:lnSpc>
            <a:spcBef>
              <a:spcPct val="0"/>
            </a:spcBef>
            <a:spcAft>
              <a:spcPct val="15000"/>
            </a:spcAft>
            <a:buChar char="•"/>
          </a:pPr>
          <a:r>
            <a:rPr lang="en-US" sz="2000" b="0" kern="1200" dirty="0"/>
            <a:t>Is there a practice? If so, which one(s)?</a:t>
          </a:r>
          <a:endParaRPr lang="en-US" sz="2000" b="1" kern="1200" dirty="0"/>
        </a:p>
      </dsp:txBody>
      <dsp:txXfrm>
        <a:off x="39768" y="39768"/>
        <a:ext cx="5530000" cy="1278252"/>
      </dsp:txXfrm>
    </dsp:sp>
    <dsp:sp modelId="{2CF1E3BE-F2A9-9648-A7F3-CDA10BDE91AE}">
      <dsp:nvSpPr>
        <dsp:cNvPr id="0" name=""/>
        <dsp:cNvSpPr/>
      </dsp:nvSpPr>
      <dsp:spPr>
        <a:xfrm>
          <a:off x="617219" y="1584087"/>
          <a:ext cx="6995160" cy="1357788"/>
        </a:xfrm>
        <a:prstGeom prst="roundRect">
          <a:avLst>
            <a:gd name="adj" fmla="val 10000"/>
          </a:avLst>
        </a:prstGeom>
        <a:solidFill>
          <a:schemeClr val="accent1">
            <a:shade val="80000"/>
            <a:hueOff val="297276"/>
            <a:satOff val="-36680"/>
            <a:lumOff val="239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Crosscutting Concepts</a:t>
          </a:r>
        </a:p>
        <a:p>
          <a:pPr marL="228600" lvl="1" indent="-228600" algn="l" defTabSz="889000">
            <a:lnSpc>
              <a:spcPct val="90000"/>
            </a:lnSpc>
            <a:spcBef>
              <a:spcPct val="0"/>
            </a:spcBef>
            <a:spcAft>
              <a:spcPct val="15000"/>
            </a:spcAft>
            <a:buChar char="•"/>
          </a:pPr>
          <a:r>
            <a:rPr lang="en-US" sz="2000" b="0" kern="1200" dirty="0"/>
            <a:t>Is there a crosscutting concept? If so, which one(s)?</a:t>
          </a:r>
        </a:p>
      </dsp:txBody>
      <dsp:txXfrm>
        <a:off x="656987" y="1623855"/>
        <a:ext cx="5415841" cy="1278252"/>
      </dsp:txXfrm>
    </dsp:sp>
    <dsp:sp modelId="{5A16866B-4619-C649-B143-E3AD164CD6CA}">
      <dsp:nvSpPr>
        <dsp:cNvPr id="0" name=""/>
        <dsp:cNvSpPr/>
      </dsp:nvSpPr>
      <dsp:spPr>
        <a:xfrm>
          <a:off x="1234439" y="3168174"/>
          <a:ext cx="6995160" cy="1357788"/>
        </a:xfrm>
        <a:prstGeom prst="roundRect">
          <a:avLst>
            <a:gd name="adj" fmla="val 10000"/>
          </a:avLst>
        </a:prstGeom>
        <a:solidFill>
          <a:schemeClr val="accent1">
            <a:shade val="80000"/>
            <a:hueOff val="594552"/>
            <a:satOff val="-73360"/>
            <a:lumOff val="478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Core Ideas</a:t>
          </a:r>
        </a:p>
        <a:p>
          <a:pPr marL="228600" lvl="1" indent="-228600" algn="l" defTabSz="889000">
            <a:lnSpc>
              <a:spcPct val="90000"/>
            </a:lnSpc>
            <a:spcBef>
              <a:spcPct val="0"/>
            </a:spcBef>
            <a:spcAft>
              <a:spcPct val="15000"/>
            </a:spcAft>
            <a:buChar char="•"/>
          </a:pPr>
          <a:r>
            <a:rPr lang="en-US" sz="2000" kern="1200" dirty="0"/>
            <a:t>Is there a core idea? If so, which one(s)?</a:t>
          </a:r>
        </a:p>
      </dsp:txBody>
      <dsp:txXfrm>
        <a:off x="1274207" y="3207942"/>
        <a:ext cx="5415841" cy="1278252"/>
      </dsp:txXfrm>
    </dsp:sp>
    <dsp:sp modelId="{ACA22307-463D-2E4B-AADA-D37DC457CD53}">
      <dsp:nvSpPr>
        <dsp:cNvPr id="0" name=""/>
        <dsp:cNvSpPr/>
      </dsp:nvSpPr>
      <dsp:spPr>
        <a:xfrm>
          <a:off x="6112597" y="1029656"/>
          <a:ext cx="882562" cy="88256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311173" y="1029656"/>
        <a:ext cx="485410" cy="664128"/>
      </dsp:txXfrm>
    </dsp:sp>
    <dsp:sp modelId="{9A90FC37-6B2B-8F40-9679-295C7557B6C1}">
      <dsp:nvSpPr>
        <dsp:cNvPr id="0" name=""/>
        <dsp:cNvSpPr/>
      </dsp:nvSpPr>
      <dsp:spPr>
        <a:xfrm>
          <a:off x="6729817" y="2604691"/>
          <a:ext cx="882562" cy="882562"/>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928393" y="2604691"/>
        <a:ext cx="485410" cy="6641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E073F-AA61-A448-BD1F-CC1E49913DF1}">
      <dsp:nvSpPr>
        <dsp:cNvPr id="0" name=""/>
        <dsp:cNvSpPr/>
      </dsp:nvSpPr>
      <dsp:spPr>
        <a:xfrm rot="5400000">
          <a:off x="441413" y="1586733"/>
          <a:ext cx="1114042" cy="1268298"/>
        </a:xfrm>
        <a:prstGeom prst="bentUpArrow">
          <a:avLst>
            <a:gd name="adj1" fmla="val 32840"/>
            <a:gd name="adj2" fmla="val 25000"/>
            <a:gd name="adj3" fmla="val 3578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3B08EC-D54E-E84D-A29F-C9D27EC7D1EA}">
      <dsp:nvSpPr>
        <dsp:cNvPr id="0" name=""/>
        <dsp:cNvSpPr/>
      </dsp:nvSpPr>
      <dsp:spPr>
        <a:xfrm>
          <a:off x="146259" y="351795"/>
          <a:ext cx="1875392" cy="1312713"/>
        </a:xfrm>
        <a:prstGeom prst="roundRect">
          <a:avLst>
            <a:gd name="adj" fmla="val 166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Lab Materials Collection</a:t>
          </a:r>
        </a:p>
      </dsp:txBody>
      <dsp:txXfrm>
        <a:off x="210352" y="415888"/>
        <a:ext cx="1747206" cy="1184527"/>
      </dsp:txXfrm>
    </dsp:sp>
    <dsp:sp modelId="{DC77FFE9-7DE4-E948-BED6-4C738FD6770F}">
      <dsp:nvSpPr>
        <dsp:cNvPr id="0" name=""/>
        <dsp:cNvSpPr/>
      </dsp:nvSpPr>
      <dsp:spPr>
        <a:xfrm>
          <a:off x="2128649" y="471337"/>
          <a:ext cx="5402280" cy="106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All required chemistry laboratory courses (BS CHM)</a:t>
          </a:r>
        </a:p>
        <a:p>
          <a:pPr marL="171450" lvl="1" indent="-171450" algn="l" defTabSz="800100">
            <a:lnSpc>
              <a:spcPct val="90000"/>
            </a:lnSpc>
            <a:spcBef>
              <a:spcPct val="0"/>
            </a:spcBef>
            <a:spcAft>
              <a:spcPct val="15000"/>
            </a:spcAft>
            <a:buChar char="•"/>
          </a:pPr>
          <a:r>
            <a:rPr lang="en-US" sz="1800" kern="1200" dirty="0"/>
            <a:t>In-person laboratory manuals</a:t>
          </a:r>
        </a:p>
      </dsp:txBody>
      <dsp:txXfrm>
        <a:off x="2128649" y="471337"/>
        <a:ext cx="5402280" cy="1060993"/>
      </dsp:txXfrm>
    </dsp:sp>
    <dsp:sp modelId="{27BAAC4B-F16F-9F41-966D-4CD8ECCC269B}">
      <dsp:nvSpPr>
        <dsp:cNvPr id="0" name=""/>
        <dsp:cNvSpPr/>
      </dsp:nvSpPr>
      <dsp:spPr>
        <a:xfrm rot="5400000">
          <a:off x="2890750" y="3061344"/>
          <a:ext cx="1114042" cy="1268298"/>
        </a:xfrm>
        <a:prstGeom prst="bentUpArrow">
          <a:avLst>
            <a:gd name="adj1" fmla="val 32840"/>
            <a:gd name="adj2" fmla="val 25000"/>
            <a:gd name="adj3" fmla="val 35780"/>
          </a:avLst>
        </a:prstGeom>
        <a:solidFill>
          <a:schemeClr val="accent3">
            <a:tint val="50000"/>
            <a:hueOff val="-11808101"/>
            <a:satOff val="-37972"/>
            <a:lumOff val="83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D3E30A-A487-8243-B16D-7B832A0F4BFA}">
      <dsp:nvSpPr>
        <dsp:cNvPr id="0" name=""/>
        <dsp:cNvSpPr/>
      </dsp:nvSpPr>
      <dsp:spPr>
        <a:xfrm>
          <a:off x="2595597" y="1826405"/>
          <a:ext cx="1875392" cy="1312713"/>
        </a:xfrm>
        <a:prstGeom prst="roundRect">
          <a:avLst>
            <a:gd name="adj" fmla="val 16670"/>
          </a:avLst>
        </a:prstGeom>
        <a:solidFill>
          <a:schemeClr val="accent3">
            <a:hueOff val="-5282235"/>
            <a:satOff val="-9574"/>
            <a:lumOff val="-35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Experiment Coding</a:t>
          </a:r>
        </a:p>
      </dsp:txBody>
      <dsp:txXfrm>
        <a:off x="2659690" y="1890498"/>
        <a:ext cx="1747206" cy="1184527"/>
      </dsp:txXfrm>
    </dsp:sp>
    <dsp:sp modelId="{54744FB6-6112-A748-819A-9D02D7F21D4C}">
      <dsp:nvSpPr>
        <dsp:cNvPr id="0" name=""/>
        <dsp:cNvSpPr/>
      </dsp:nvSpPr>
      <dsp:spPr>
        <a:xfrm>
          <a:off x="4581403" y="1994031"/>
          <a:ext cx="3662644" cy="106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Used 3DLAP and criteria from Carmel </a:t>
          </a:r>
          <a:r>
            <a:rPr lang="en-US" sz="1800" i="1" kern="1200" dirty="0"/>
            <a:t>et al.</a:t>
          </a:r>
          <a:r>
            <a:rPr lang="en-US" sz="1800" i="0" kern="1200" dirty="0"/>
            <a:t> (2019)</a:t>
          </a:r>
          <a:endParaRPr lang="en-US" sz="1800" kern="1200" dirty="0"/>
        </a:p>
        <a:p>
          <a:pPr marL="171450" lvl="1" indent="-171450" algn="l" defTabSz="800100">
            <a:lnSpc>
              <a:spcPct val="90000"/>
            </a:lnSpc>
            <a:spcBef>
              <a:spcPct val="0"/>
            </a:spcBef>
            <a:spcAft>
              <a:spcPct val="15000"/>
            </a:spcAft>
            <a:buChar char="•"/>
          </a:pPr>
          <a:r>
            <a:rPr lang="en-US" sz="1800" kern="1200" dirty="0"/>
            <a:t>2 raters coded 20% of data corpus</a:t>
          </a:r>
        </a:p>
      </dsp:txBody>
      <dsp:txXfrm>
        <a:off x="4581403" y="1994031"/>
        <a:ext cx="3662644" cy="1060993"/>
      </dsp:txXfrm>
    </dsp:sp>
    <dsp:sp modelId="{EF01F84A-B84B-BD4B-B585-9F2EDAEB0572}">
      <dsp:nvSpPr>
        <dsp:cNvPr id="0" name=""/>
        <dsp:cNvSpPr/>
      </dsp:nvSpPr>
      <dsp:spPr>
        <a:xfrm>
          <a:off x="5188691" y="3301016"/>
          <a:ext cx="1875392" cy="1312713"/>
        </a:xfrm>
        <a:prstGeom prst="roundRect">
          <a:avLst>
            <a:gd name="adj" fmla="val 16670"/>
          </a:avLst>
        </a:prstGeom>
        <a:solidFill>
          <a:schemeClr val="accent3">
            <a:hueOff val="-10564471"/>
            <a:satOff val="-19148"/>
            <a:lumOff val="-70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Footprint Creation</a:t>
          </a:r>
        </a:p>
      </dsp:txBody>
      <dsp:txXfrm>
        <a:off x="5252784" y="3365109"/>
        <a:ext cx="1747206" cy="1184527"/>
      </dsp:txXfrm>
    </dsp:sp>
    <dsp:sp modelId="{16767D7D-A980-3D44-BA77-327FC8EEC2C7}">
      <dsp:nvSpPr>
        <dsp:cNvPr id="0" name=""/>
        <dsp:cNvSpPr/>
      </dsp:nvSpPr>
      <dsp:spPr>
        <a:xfrm>
          <a:off x="7064083" y="3426213"/>
          <a:ext cx="1363981" cy="106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None/>
          </a:pPr>
          <a:r>
            <a:rPr lang="en-US" sz="2800" kern="1200" dirty="0"/>
            <a:t> </a:t>
          </a:r>
        </a:p>
      </dsp:txBody>
      <dsp:txXfrm>
        <a:off x="7064083" y="3426213"/>
        <a:ext cx="1363981" cy="10609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764EE-DF4F-044A-8946-2C2E0AC33AE4}">
      <dsp:nvSpPr>
        <dsp:cNvPr id="0" name=""/>
        <dsp:cNvSpPr/>
      </dsp:nvSpPr>
      <dsp:spPr>
        <a:xfrm>
          <a:off x="38" y="89583"/>
          <a:ext cx="3685337" cy="7444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Goals of Laboratory Learning</a:t>
          </a:r>
        </a:p>
      </dsp:txBody>
      <dsp:txXfrm>
        <a:off x="38" y="89583"/>
        <a:ext cx="3685337" cy="744400"/>
      </dsp:txXfrm>
    </dsp:sp>
    <dsp:sp modelId="{634B2215-E750-6F48-878E-A35F80993AB8}">
      <dsp:nvSpPr>
        <dsp:cNvPr id="0" name=""/>
        <dsp:cNvSpPr/>
      </dsp:nvSpPr>
      <dsp:spPr>
        <a:xfrm>
          <a:off x="38" y="833984"/>
          <a:ext cx="3685337" cy="323909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u="none" kern="1200" dirty="0"/>
            <a:t>Learning of key science concepts</a:t>
          </a:r>
          <a:endParaRPr lang="en-US" sz="2000" kern="1200" dirty="0"/>
        </a:p>
        <a:p>
          <a:pPr marL="228600" lvl="1" indent="-228600" algn="l" defTabSz="889000">
            <a:lnSpc>
              <a:spcPct val="90000"/>
            </a:lnSpc>
            <a:spcBef>
              <a:spcPct val="0"/>
            </a:spcBef>
            <a:spcAft>
              <a:spcPct val="15000"/>
            </a:spcAft>
            <a:buChar char="•"/>
          </a:pPr>
          <a:r>
            <a:rPr lang="en-US" sz="2000" u="none" kern="1200" dirty="0"/>
            <a:t>Motivation and generating interest in science</a:t>
          </a:r>
        </a:p>
        <a:p>
          <a:pPr marL="228600" lvl="1" indent="-228600" algn="l" defTabSz="889000">
            <a:lnSpc>
              <a:spcPct val="90000"/>
            </a:lnSpc>
            <a:spcBef>
              <a:spcPct val="0"/>
            </a:spcBef>
            <a:spcAft>
              <a:spcPct val="15000"/>
            </a:spcAft>
            <a:buChar char="•"/>
          </a:pPr>
          <a:r>
            <a:rPr lang="en-US" sz="2000" u="none" kern="1200" dirty="0"/>
            <a:t>Understanding of the practices used by scientists (e.g., planning investigations, data analysis, etc.)</a:t>
          </a:r>
        </a:p>
        <a:p>
          <a:pPr marL="228600" lvl="1" indent="-228600" algn="l" defTabSz="889000">
            <a:lnSpc>
              <a:spcPct val="90000"/>
            </a:lnSpc>
            <a:spcBef>
              <a:spcPct val="0"/>
            </a:spcBef>
            <a:spcAft>
              <a:spcPct val="15000"/>
            </a:spcAft>
            <a:buChar char="•"/>
          </a:pPr>
          <a:r>
            <a:rPr lang="en-US" sz="2000" u="none" kern="1200" dirty="0"/>
            <a:t>General skills: teamwork and time management</a:t>
          </a:r>
        </a:p>
      </dsp:txBody>
      <dsp:txXfrm>
        <a:off x="38" y="833984"/>
        <a:ext cx="3685337" cy="3239099"/>
      </dsp:txXfrm>
    </dsp:sp>
    <dsp:sp modelId="{1423CDB8-480B-204E-9C38-738DEF0E1B56}">
      <dsp:nvSpPr>
        <dsp:cNvPr id="0" name=""/>
        <dsp:cNvSpPr/>
      </dsp:nvSpPr>
      <dsp:spPr>
        <a:xfrm>
          <a:off x="4201323" y="89583"/>
          <a:ext cx="3685337" cy="7444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Assessments of Laboratory Outcomes</a:t>
          </a:r>
        </a:p>
      </dsp:txBody>
      <dsp:txXfrm>
        <a:off x="4201323" y="89583"/>
        <a:ext cx="3685337" cy="744400"/>
      </dsp:txXfrm>
    </dsp:sp>
    <dsp:sp modelId="{CFCBA0B7-4299-B04C-A329-D2208DB2F1A9}">
      <dsp:nvSpPr>
        <dsp:cNvPr id="0" name=""/>
        <dsp:cNvSpPr/>
      </dsp:nvSpPr>
      <dsp:spPr>
        <a:xfrm>
          <a:off x="4201323" y="833984"/>
          <a:ext cx="3685337" cy="323909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Chemistry content knowledge</a:t>
          </a:r>
        </a:p>
        <a:p>
          <a:pPr marL="228600" lvl="1" indent="-228600" algn="l" defTabSz="889000">
            <a:lnSpc>
              <a:spcPct val="90000"/>
            </a:lnSpc>
            <a:spcBef>
              <a:spcPct val="0"/>
            </a:spcBef>
            <a:spcAft>
              <a:spcPct val="15000"/>
            </a:spcAft>
            <a:buChar char="•"/>
          </a:pPr>
          <a:r>
            <a:rPr lang="en-US" sz="2000" kern="1200" dirty="0"/>
            <a:t>Differences between inquiry and “cookbook” labs</a:t>
          </a:r>
        </a:p>
        <a:p>
          <a:pPr marL="228600" lvl="1" indent="-228600" algn="l" defTabSz="889000">
            <a:lnSpc>
              <a:spcPct val="90000"/>
            </a:lnSpc>
            <a:spcBef>
              <a:spcPct val="0"/>
            </a:spcBef>
            <a:spcAft>
              <a:spcPct val="15000"/>
            </a:spcAft>
            <a:buChar char="•"/>
          </a:pPr>
          <a:r>
            <a:rPr lang="en-US" sz="2000" kern="1200" dirty="0"/>
            <a:t>Students attitudes and perceptions (SALG, ASCI)</a:t>
          </a:r>
        </a:p>
        <a:p>
          <a:pPr marL="228600" lvl="1" indent="-228600" algn="l" defTabSz="889000">
            <a:lnSpc>
              <a:spcPct val="90000"/>
            </a:lnSpc>
            <a:spcBef>
              <a:spcPct val="0"/>
            </a:spcBef>
            <a:spcAft>
              <a:spcPct val="15000"/>
            </a:spcAft>
            <a:buChar char="•"/>
          </a:pPr>
          <a:r>
            <a:rPr lang="en-US" sz="2000" kern="1200" dirty="0"/>
            <a:t>General skills </a:t>
          </a:r>
          <a:r>
            <a:rPr lang="en-US" sz="2000" i="0" kern="1200" dirty="0"/>
            <a:t>(critical thinking, problem solving, inquiry skills)</a:t>
          </a:r>
          <a:endParaRPr lang="en-US" sz="2000" kern="1200" dirty="0"/>
        </a:p>
      </dsp:txBody>
      <dsp:txXfrm>
        <a:off x="4201323" y="833984"/>
        <a:ext cx="3685337" cy="32390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976A8-A321-4678-9FCC-E4DB7A67FAC3}">
      <dsp:nvSpPr>
        <dsp:cNvPr id="0" name=""/>
        <dsp:cNvSpPr/>
      </dsp:nvSpPr>
      <dsp:spPr>
        <a:xfrm>
          <a:off x="1580055" y="22269"/>
          <a:ext cx="2207000" cy="141126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JM" sz="3300" kern="1200" dirty="0"/>
            <a:t>Evidence Statements</a:t>
          </a:r>
        </a:p>
      </dsp:txBody>
      <dsp:txXfrm>
        <a:off x="1648947" y="91161"/>
        <a:ext cx="2069216" cy="1273482"/>
      </dsp:txXfrm>
    </dsp:sp>
    <dsp:sp modelId="{F2B0E9F3-8C37-421E-97F4-0FFF5A7DF813}">
      <dsp:nvSpPr>
        <dsp:cNvPr id="0" name=""/>
        <dsp:cNvSpPr/>
      </dsp:nvSpPr>
      <dsp:spPr>
        <a:xfrm>
          <a:off x="3794595" y="1492847"/>
          <a:ext cx="472259" cy="472259"/>
        </a:xfrm>
        <a:prstGeom prst="mathPlus">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JM" sz="700" kern="1200"/>
        </a:p>
      </dsp:txBody>
      <dsp:txXfrm>
        <a:off x="3857193" y="1673439"/>
        <a:ext cx="347063" cy="111075"/>
      </dsp:txXfrm>
    </dsp:sp>
    <dsp:sp modelId="{C9FF8951-D8C1-4522-A42C-93BA0F949F0C}">
      <dsp:nvSpPr>
        <dsp:cNvPr id="0" name=""/>
        <dsp:cNvSpPr/>
      </dsp:nvSpPr>
      <dsp:spPr>
        <a:xfrm>
          <a:off x="1589593" y="2017428"/>
          <a:ext cx="2292975" cy="13175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JM" sz="3300" kern="1200" dirty="0"/>
            <a:t>Target Responses</a:t>
          </a:r>
        </a:p>
      </dsp:txBody>
      <dsp:txXfrm>
        <a:off x="1653912" y="2081747"/>
        <a:ext cx="2164337" cy="1188942"/>
      </dsp:txXfrm>
    </dsp:sp>
    <dsp:sp modelId="{DEFFB4D7-8D3F-4C1E-9DAC-99E03FEB9A86}">
      <dsp:nvSpPr>
        <dsp:cNvPr id="0" name=""/>
        <dsp:cNvSpPr/>
      </dsp:nvSpPr>
      <dsp:spPr>
        <a:xfrm>
          <a:off x="3901397" y="3440492"/>
          <a:ext cx="472259" cy="472259"/>
        </a:xfrm>
        <a:prstGeom prst="mathPlus">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JM" sz="700" kern="1200"/>
        </a:p>
      </dsp:txBody>
      <dsp:txXfrm>
        <a:off x="3963995" y="3621084"/>
        <a:ext cx="347063" cy="111075"/>
      </dsp:txXfrm>
    </dsp:sp>
    <dsp:sp modelId="{93745F37-24F5-40A9-8113-43B527ACE601}">
      <dsp:nvSpPr>
        <dsp:cNvPr id="0" name=""/>
        <dsp:cNvSpPr/>
      </dsp:nvSpPr>
      <dsp:spPr>
        <a:xfrm>
          <a:off x="1545865" y="3939500"/>
          <a:ext cx="2380433" cy="124360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JM" sz="3300" kern="1200" dirty="0"/>
            <a:t>Students’ Responses</a:t>
          </a:r>
        </a:p>
      </dsp:txBody>
      <dsp:txXfrm>
        <a:off x="1606573" y="4000208"/>
        <a:ext cx="2259017" cy="1122190"/>
      </dsp:txXfrm>
    </dsp:sp>
    <dsp:sp modelId="{4B09293F-98AE-4652-AEBE-A6CAF3B0566A}">
      <dsp:nvSpPr>
        <dsp:cNvPr id="0" name=""/>
        <dsp:cNvSpPr/>
      </dsp:nvSpPr>
      <dsp:spPr>
        <a:xfrm rot="19556">
          <a:off x="4749003" y="2463681"/>
          <a:ext cx="795761" cy="302897"/>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JM" sz="1300" kern="1200"/>
        </a:p>
      </dsp:txBody>
      <dsp:txXfrm>
        <a:off x="4749004" y="2524002"/>
        <a:ext cx="704892" cy="181739"/>
      </dsp:txXfrm>
    </dsp:sp>
    <dsp:sp modelId="{73036A72-FE97-4927-925B-74452FDC5D09}">
      <dsp:nvSpPr>
        <dsp:cNvPr id="0" name=""/>
        <dsp:cNvSpPr/>
      </dsp:nvSpPr>
      <dsp:spPr>
        <a:xfrm>
          <a:off x="5874989" y="1847837"/>
          <a:ext cx="2897541" cy="15593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JM" sz="3100" kern="1200" dirty="0"/>
            <a:t>Task Assessment Rubric</a:t>
          </a:r>
        </a:p>
      </dsp:txBody>
      <dsp:txXfrm>
        <a:off x="5951110" y="1923958"/>
        <a:ext cx="2745299" cy="140711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FB118-95F9-8F4F-9ED8-8DF827F507B2}" type="datetimeFigureOut">
              <a:rPr lang="en-US" smtClean="0"/>
              <a:t>9/25/22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B77AF9-6EBE-E54E-AC61-BFD822D74552}" type="slidenum">
              <a:rPr lang="en-US" smtClean="0"/>
              <a:t>‹#›</a:t>
            </a:fld>
            <a:endParaRPr lang="en-US"/>
          </a:p>
        </p:txBody>
      </p:sp>
    </p:spTree>
    <p:extLst>
      <p:ext uri="{BB962C8B-B14F-4D97-AF65-F5344CB8AC3E}">
        <p14:creationId xmlns:p14="http://schemas.microsoft.com/office/powerpoint/2010/main" val="4161118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Transformations that have been made, Focus on Framework,</a:t>
            </a:r>
            <a:r>
              <a:rPr lang="en-US" baseline="0" dirty="0"/>
              <a:t> how it’s important past K12,</a:t>
            </a:r>
            <a:endParaRPr lang="en-US" dirty="0"/>
          </a:p>
        </p:txBody>
      </p:sp>
      <p:sp>
        <p:nvSpPr>
          <p:cNvPr id="4" name="Slide Number Placeholder 3"/>
          <p:cNvSpPr>
            <a:spLocks noGrp="1"/>
          </p:cNvSpPr>
          <p:nvPr>
            <p:ph type="sldNum" sz="quarter" idx="10"/>
          </p:nvPr>
        </p:nvSpPr>
        <p:spPr/>
        <p:txBody>
          <a:bodyPr/>
          <a:lstStyle/>
          <a:p>
            <a:fld id="{04618A28-9262-764D-AB45-3FD6A91B129C}" type="slidenum">
              <a:rPr lang="en-US" smtClean="0"/>
              <a:t>1</a:t>
            </a:fld>
            <a:endParaRPr lang="en-US"/>
          </a:p>
        </p:txBody>
      </p:sp>
    </p:spTree>
    <p:extLst>
      <p:ext uri="{BB962C8B-B14F-4D97-AF65-F5344CB8AC3E}">
        <p14:creationId xmlns:p14="http://schemas.microsoft.com/office/powerpoint/2010/main" val="31946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Constructing Explanations/ Argument From Evidence</a:t>
            </a:r>
          </a:p>
          <a:p>
            <a:endParaRPr lang="en-US" dirty="0"/>
          </a:p>
        </p:txBody>
      </p:sp>
      <p:sp>
        <p:nvSpPr>
          <p:cNvPr id="4" name="Slide Number Placeholder 3"/>
          <p:cNvSpPr>
            <a:spLocks noGrp="1"/>
          </p:cNvSpPr>
          <p:nvPr>
            <p:ph type="sldNum" sz="quarter" idx="5"/>
          </p:nvPr>
        </p:nvSpPr>
        <p:spPr/>
        <p:txBody>
          <a:bodyPr/>
          <a:lstStyle/>
          <a:p>
            <a:fld id="{7BB77AF9-6EBE-E54E-AC61-BFD822D74552}" type="slidenum">
              <a:rPr lang="en-US" smtClean="0"/>
              <a:t>22</a:t>
            </a:fld>
            <a:endParaRPr lang="en-US"/>
          </a:p>
        </p:txBody>
      </p:sp>
    </p:spTree>
    <p:extLst>
      <p:ext uri="{BB962C8B-B14F-4D97-AF65-F5344CB8AC3E}">
        <p14:creationId xmlns:p14="http://schemas.microsoft.com/office/powerpoint/2010/main" val="40026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1982, </a:t>
            </a:r>
            <a:r>
              <a:rPr lang="en-US" baseline="0" dirty="0" err="1"/>
              <a:t>Hofstein</a:t>
            </a:r>
            <a:r>
              <a:rPr lang="en-US" baseline="0" dirty="0"/>
              <a:t> and </a:t>
            </a:r>
            <a:r>
              <a:rPr lang="en-US" baseline="0" dirty="0" err="1"/>
              <a:t>Lunetta</a:t>
            </a:r>
            <a:r>
              <a:rPr lang="en-US" baseline="0" dirty="0"/>
              <a:t> reported on the state of affairs as it pertained to learning in the chemistry laboratory. creative thinking, problem solving and critical thinking. more research needed on things like student behavior, intellectual development, skill levels, affective domain (interest, curiosity)</a:t>
            </a:r>
          </a:p>
          <a:p>
            <a:endParaRPr lang="en-US" baseline="0" dirty="0"/>
          </a:p>
          <a:p>
            <a:r>
              <a:rPr lang="en-US" baseline="0" dirty="0"/>
              <a:t>Around 2000, more research had been done regarding labs, however few if any studies provided any evidence that the traditional laboratory activities were affecting science understanding and retention</a:t>
            </a:r>
          </a:p>
          <a:p>
            <a:endParaRPr lang="en-US" baseline="0" dirty="0"/>
          </a:p>
          <a:p>
            <a:r>
              <a:rPr lang="en-US" baseline="0" dirty="0"/>
              <a:t>The DBER and PCAST reports in the early 2010s focused on the outcomes of lab, restating that traditional labs were still not working, as well as a call for change of our large enrollment gateway courses.</a:t>
            </a:r>
          </a:p>
        </p:txBody>
      </p:sp>
      <p:sp>
        <p:nvSpPr>
          <p:cNvPr id="4" name="Slide Number Placeholder 3"/>
          <p:cNvSpPr>
            <a:spLocks noGrp="1"/>
          </p:cNvSpPr>
          <p:nvPr>
            <p:ph type="sldNum" sz="quarter" idx="10"/>
          </p:nvPr>
        </p:nvSpPr>
        <p:spPr/>
        <p:txBody>
          <a:bodyPr/>
          <a:lstStyle/>
          <a:p>
            <a:fld id="{AFE62B40-536D-8949-B082-E116C72455B3}" type="slidenum">
              <a:rPr lang="en-US" smtClean="0"/>
              <a:t>2</a:t>
            </a:fld>
            <a:endParaRPr lang="en-US"/>
          </a:p>
        </p:txBody>
      </p:sp>
    </p:spTree>
    <p:extLst>
      <p:ext uri="{BB962C8B-B14F-4D97-AF65-F5344CB8AC3E}">
        <p14:creationId xmlns:p14="http://schemas.microsoft.com/office/powerpoint/2010/main" val="96435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solving: designing</a:t>
            </a:r>
            <a:r>
              <a:rPr lang="en-US" baseline="0" dirty="0"/>
              <a:t> a solution to a given scenario or problem</a:t>
            </a:r>
            <a:endParaRPr lang="en-US" dirty="0"/>
          </a:p>
        </p:txBody>
      </p:sp>
      <p:sp>
        <p:nvSpPr>
          <p:cNvPr id="4" name="Slide Number Placeholder 3"/>
          <p:cNvSpPr>
            <a:spLocks noGrp="1"/>
          </p:cNvSpPr>
          <p:nvPr>
            <p:ph type="sldNum" sz="quarter" idx="10"/>
          </p:nvPr>
        </p:nvSpPr>
        <p:spPr/>
        <p:txBody>
          <a:bodyPr/>
          <a:lstStyle/>
          <a:p>
            <a:fld id="{04618A28-9262-764D-AB45-3FD6A91B129C}" type="slidenum">
              <a:rPr lang="en-US" smtClean="0"/>
              <a:t>3</a:t>
            </a:fld>
            <a:endParaRPr lang="en-US"/>
          </a:p>
        </p:txBody>
      </p:sp>
    </p:spTree>
    <p:extLst>
      <p:ext uri="{BB962C8B-B14F-4D97-AF65-F5344CB8AC3E}">
        <p14:creationId xmlns:p14="http://schemas.microsoft.com/office/powerpoint/2010/main" val="324053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Cover from framework document (document helped try to address these issues in K-12 and now we are trying to expand these ideas into the college level)</a:t>
            </a:r>
            <a:endParaRPr lang="en-US" dirty="0"/>
          </a:p>
          <a:p>
            <a:endParaRPr lang="en-US" dirty="0"/>
          </a:p>
        </p:txBody>
      </p:sp>
      <p:sp>
        <p:nvSpPr>
          <p:cNvPr id="4" name="Slide Number Placeholder 3"/>
          <p:cNvSpPr>
            <a:spLocks noGrp="1"/>
          </p:cNvSpPr>
          <p:nvPr>
            <p:ph type="sldNum" sz="quarter" idx="10"/>
          </p:nvPr>
        </p:nvSpPr>
        <p:spPr/>
        <p:txBody>
          <a:bodyPr/>
          <a:lstStyle/>
          <a:p>
            <a:fld id="{9B01ACA1-A7BE-B345-90A1-32913461CB5A}" type="slidenum">
              <a:rPr lang="en-US" smtClean="0"/>
              <a:t>4</a:t>
            </a:fld>
            <a:endParaRPr lang="en-US"/>
          </a:p>
        </p:txBody>
      </p:sp>
    </p:spTree>
    <p:extLst>
      <p:ext uri="{BB962C8B-B14F-4D97-AF65-F5344CB8AC3E}">
        <p14:creationId xmlns:p14="http://schemas.microsoft.com/office/powerpoint/2010/main" val="854930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16B9734-6289-424F-97EE-2264B76E7479}" type="slidenum">
              <a:rPr lang="en-US"/>
              <a:pPr eaLnBrk="1" hangingPunct="1"/>
              <a:t>6</a:t>
            </a:fld>
            <a:endParaRPr lang="en-US"/>
          </a:p>
        </p:txBody>
      </p:sp>
      <p:sp>
        <p:nvSpPr>
          <p:cNvPr id="35843" name="Slide Image Placeholder 1"/>
          <p:cNvSpPr>
            <a:spLocks noGrp="1" noRot="1" noChangeAspect="1" noTextEdit="1"/>
          </p:cNvSpPr>
          <p:nvPr>
            <p:ph type="sldImg"/>
          </p:nvPr>
        </p:nvSpPr>
        <p:spPr>
          <a:xfrm>
            <a:off x="1144588" y="687388"/>
            <a:ext cx="4570412" cy="3427412"/>
          </a:xfrm>
          <a:ln/>
        </p:spPr>
      </p:sp>
      <p:sp>
        <p:nvSpPr>
          <p:cNvPr id="35844" name="Notes Placeholder 2"/>
          <p:cNvSpPr>
            <a:spLocks noGrp="1"/>
          </p:cNvSpPr>
          <p:nvPr>
            <p:ph type="body" idx="1"/>
          </p:nvPr>
        </p:nvSpPr>
        <p:spPr>
          <a:xfrm>
            <a:off x="685800" y="4343400"/>
            <a:ext cx="5486400" cy="4113213"/>
          </a:xfrm>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886" tIns="45443" rIns="90886" bIns="45443"/>
          <a:lstStyle/>
          <a:p>
            <a:pPr eaLnBrk="1" hangingPunct="1"/>
            <a:r>
              <a:rPr lang="en-US" dirty="0"/>
              <a:t>Built from</a:t>
            </a:r>
            <a:r>
              <a:rPr lang="en-US" baseline="0" dirty="0"/>
              <a:t> the ideas of </a:t>
            </a:r>
            <a:endParaRPr lang="en-US" dirty="0"/>
          </a:p>
        </p:txBody>
      </p:sp>
      <p:sp>
        <p:nvSpPr>
          <p:cNvPr id="3584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886" tIns="45443" rIns="90886" bIns="45443" anchor="b"/>
          <a:lstStyle>
            <a:lvl1pPr defTabSz="904875" eaLnBrk="0" hangingPunct="0">
              <a:defRPr>
                <a:solidFill>
                  <a:schemeClr val="tx1"/>
                </a:solidFill>
                <a:latin typeface="Arial" charset="0"/>
                <a:ea typeface="ＭＳ Ｐゴシック" charset="0"/>
                <a:cs typeface="ＭＳ Ｐゴシック" charset="0"/>
              </a:defRPr>
            </a:lvl1pPr>
            <a:lvl2pPr marL="742950" indent="-285750" defTabSz="904875" eaLnBrk="0" hangingPunct="0">
              <a:defRPr>
                <a:solidFill>
                  <a:schemeClr val="tx1"/>
                </a:solidFill>
                <a:latin typeface="Arial" charset="0"/>
                <a:ea typeface="ＭＳ Ｐゴシック" charset="0"/>
              </a:defRPr>
            </a:lvl2pPr>
            <a:lvl3pPr marL="1143000" indent="-228600" defTabSz="904875" eaLnBrk="0" hangingPunct="0">
              <a:defRPr>
                <a:solidFill>
                  <a:schemeClr val="tx1"/>
                </a:solidFill>
                <a:latin typeface="Arial" charset="0"/>
                <a:ea typeface="ＭＳ Ｐゴシック" charset="0"/>
              </a:defRPr>
            </a:lvl3pPr>
            <a:lvl4pPr marL="1600200" indent="-228600" defTabSz="904875" eaLnBrk="0" hangingPunct="0">
              <a:defRPr>
                <a:solidFill>
                  <a:schemeClr val="tx1"/>
                </a:solidFill>
                <a:latin typeface="Arial" charset="0"/>
                <a:ea typeface="ＭＳ Ｐゴシック" charset="0"/>
              </a:defRPr>
            </a:lvl4pPr>
            <a:lvl5pPr marL="2057400" indent="-228600" defTabSz="904875" eaLnBrk="0" hangingPunct="0">
              <a:defRPr>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a:solidFill>
                  <a:schemeClr val="tx1"/>
                </a:solidFill>
                <a:latin typeface="Arial" charset="0"/>
                <a:ea typeface="ＭＳ Ｐゴシック" charset="0"/>
              </a:defRPr>
            </a:lvl9pPr>
          </a:lstStyle>
          <a:p>
            <a:pPr algn="r"/>
            <a:fld id="{EEF78D0B-F9BB-4348-B6F3-C114418E2781}" type="slidenum">
              <a:rPr lang="en-US" sz="1200">
                <a:latin typeface="Times" charset="0"/>
              </a:rPr>
              <a:pPr algn="r"/>
              <a:t>6</a:t>
            </a:fld>
            <a:endParaRPr lang="en-US" sz="1200">
              <a:latin typeface="Times" charset="0"/>
            </a:endParaRPr>
          </a:p>
        </p:txBody>
      </p:sp>
    </p:spTree>
    <p:extLst>
      <p:ext uri="{BB962C8B-B14F-4D97-AF65-F5344CB8AC3E}">
        <p14:creationId xmlns:p14="http://schemas.microsoft.com/office/powerpoint/2010/main" val="584069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an example of this!</a:t>
            </a:r>
            <a:r>
              <a:rPr lang="en-US" baseline="0" dirty="0"/>
              <a:t> Maybe one that is missing reasoning.</a:t>
            </a:r>
            <a:endParaRPr lang="en-US" dirty="0"/>
          </a:p>
        </p:txBody>
      </p:sp>
      <p:sp>
        <p:nvSpPr>
          <p:cNvPr id="4" name="Slide Number Placeholder 3"/>
          <p:cNvSpPr>
            <a:spLocks noGrp="1"/>
          </p:cNvSpPr>
          <p:nvPr>
            <p:ph type="sldNum" sz="quarter" idx="10"/>
          </p:nvPr>
        </p:nvSpPr>
        <p:spPr/>
        <p:txBody>
          <a:bodyPr/>
          <a:lstStyle/>
          <a:p>
            <a:fld id="{04618A28-9262-764D-AB45-3FD6A91B129C}" type="slidenum">
              <a:rPr lang="en-US" smtClean="0"/>
              <a:t>9</a:t>
            </a:fld>
            <a:endParaRPr lang="en-US"/>
          </a:p>
        </p:txBody>
      </p:sp>
    </p:spTree>
    <p:extLst>
      <p:ext uri="{BB962C8B-B14F-4D97-AF65-F5344CB8AC3E}">
        <p14:creationId xmlns:p14="http://schemas.microsoft.com/office/powerpoint/2010/main" val="2067500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by adopting</a:t>
            </a:r>
            <a:r>
              <a:rPr lang="en-US" baseline="0" dirty="0"/>
              <a:t> the CC projects</a:t>
            </a:r>
            <a:endParaRPr lang="en-US" dirty="0"/>
          </a:p>
        </p:txBody>
      </p:sp>
      <p:sp>
        <p:nvSpPr>
          <p:cNvPr id="4" name="Slide Number Placeholder 3"/>
          <p:cNvSpPr>
            <a:spLocks noGrp="1"/>
          </p:cNvSpPr>
          <p:nvPr>
            <p:ph type="sldNum" sz="quarter" idx="10"/>
          </p:nvPr>
        </p:nvSpPr>
        <p:spPr/>
        <p:txBody>
          <a:bodyPr/>
          <a:lstStyle/>
          <a:p>
            <a:fld id="{AFE62B40-536D-8949-B082-E116C72455B3}" type="slidenum">
              <a:rPr lang="en-US" smtClean="0"/>
              <a:t>10</a:t>
            </a:fld>
            <a:endParaRPr lang="en-US"/>
          </a:p>
        </p:txBody>
      </p:sp>
    </p:spTree>
    <p:extLst>
      <p:ext uri="{BB962C8B-B14F-4D97-AF65-F5344CB8AC3E}">
        <p14:creationId xmlns:p14="http://schemas.microsoft.com/office/powerpoint/2010/main" val="1971504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in progress paper on here!</a:t>
            </a:r>
          </a:p>
        </p:txBody>
      </p:sp>
      <p:sp>
        <p:nvSpPr>
          <p:cNvPr id="4" name="Slide Number Placeholder 3"/>
          <p:cNvSpPr>
            <a:spLocks noGrp="1"/>
          </p:cNvSpPr>
          <p:nvPr>
            <p:ph type="sldNum" sz="quarter" idx="10"/>
          </p:nvPr>
        </p:nvSpPr>
        <p:spPr/>
        <p:txBody>
          <a:bodyPr/>
          <a:lstStyle/>
          <a:p>
            <a:fld id="{04618A28-9262-764D-AB45-3FD6A91B129C}" type="slidenum">
              <a:rPr lang="en-US" smtClean="0"/>
              <a:t>13</a:t>
            </a:fld>
            <a:endParaRPr lang="en-US"/>
          </a:p>
        </p:txBody>
      </p:sp>
    </p:spTree>
    <p:extLst>
      <p:ext uri="{BB962C8B-B14F-4D97-AF65-F5344CB8AC3E}">
        <p14:creationId xmlns:p14="http://schemas.microsoft.com/office/powerpoint/2010/main" val="1874876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Using Math and Computational Thinking</a:t>
            </a:r>
          </a:p>
          <a:p>
            <a:endParaRPr lang="en-US" dirty="0"/>
          </a:p>
        </p:txBody>
      </p:sp>
      <p:sp>
        <p:nvSpPr>
          <p:cNvPr id="4" name="Slide Number Placeholder 3"/>
          <p:cNvSpPr>
            <a:spLocks noGrp="1"/>
          </p:cNvSpPr>
          <p:nvPr>
            <p:ph type="sldNum" sz="quarter" idx="5"/>
          </p:nvPr>
        </p:nvSpPr>
        <p:spPr/>
        <p:txBody>
          <a:bodyPr/>
          <a:lstStyle/>
          <a:p>
            <a:fld id="{7BB77AF9-6EBE-E54E-AC61-BFD822D74552}" type="slidenum">
              <a:rPr lang="en-US" smtClean="0"/>
              <a:t>21</a:t>
            </a:fld>
            <a:endParaRPr lang="en-US"/>
          </a:p>
        </p:txBody>
      </p:sp>
    </p:spTree>
    <p:extLst>
      <p:ext uri="{BB962C8B-B14F-4D97-AF65-F5344CB8AC3E}">
        <p14:creationId xmlns:p14="http://schemas.microsoft.com/office/powerpoint/2010/main" val="313155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BEAF990-0AF1-A34F-8223-7B098EBA9004}" type="datetime1">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A657-6E65-DC41-8B27-72FD1013B4BA}" type="slidenum">
              <a:rPr lang="en-US" smtClean="0"/>
              <a:t>‹#›</a:t>
            </a:fld>
            <a:endParaRPr lang="en-US"/>
          </a:p>
        </p:txBody>
      </p:sp>
    </p:spTree>
    <p:extLst>
      <p:ext uri="{BB962C8B-B14F-4D97-AF65-F5344CB8AC3E}">
        <p14:creationId xmlns:p14="http://schemas.microsoft.com/office/powerpoint/2010/main" val="3754177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1CC413-C9A6-8E4E-8B26-A2F82572A96C}" type="datetime1">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A657-6E65-DC41-8B27-72FD1013B4BA}" type="slidenum">
              <a:rPr lang="en-US" smtClean="0"/>
              <a:t>‹#›</a:t>
            </a:fld>
            <a:endParaRPr lang="en-US"/>
          </a:p>
        </p:txBody>
      </p:sp>
    </p:spTree>
    <p:extLst>
      <p:ext uri="{BB962C8B-B14F-4D97-AF65-F5344CB8AC3E}">
        <p14:creationId xmlns:p14="http://schemas.microsoft.com/office/powerpoint/2010/main" val="916915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0912E2-AB03-0C47-8444-4E05F0C81666}" type="datetime1">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A657-6E65-DC41-8B27-72FD1013B4BA}" type="slidenum">
              <a:rPr lang="en-US" smtClean="0"/>
              <a:t>‹#›</a:t>
            </a:fld>
            <a:endParaRPr lang="en-US"/>
          </a:p>
        </p:txBody>
      </p:sp>
    </p:spTree>
    <p:extLst>
      <p:ext uri="{BB962C8B-B14F-4D97-AF65-F5344CB8AC3E}">
        <p14:creationId xmlns:p14="http://schemas.microsoft.com/office/powerpoint/2010/main" val="1154733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1252728"/>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E3C71C4-8EAA-AB43-AC97-39F8B5CB3949}" type="datetime1">
              <a:rPr lang="en-US" smtClean="0"/>
              <a:t>9/25/22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A4089B7-1008-D84B-9AD2-60BECDE3E9E2}" type="slidenum">
              <a:rPr lang="en-US" smtClean="0"/>
              <a:pPr/>
              <a:t>‹#›</a:t>
            </a:fld>
            <a:endParaRPr lang="en-US"/>
          </a:p>
        </p:txBody>
      </p:sp>
    </p:spTree>
    <p:extLst>
      <p:ext uri="{BB962C8B-B14F-4D97-AF65-F5344CB8AC3E}">
        <p14:creationId xmlns:p14="http://schemas.microsoft.com/office/powerpoint/2010/main" val="3461402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0CA1CC-A0C0-1B46-BDCC-85093CF39043}" type="datetime1">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A657-6E65-DC41-8B27-72FD1013B4BA}" type="slidenum">
              <a:rPr lang="en-US" smtClean="0"/>
              <a:t>‹#›</a:t>
            </a:fld>
            <a:endParaRPr lang="en-US"/>
          </a:p>
        </p:txBody>
      </p:sp>
    </p:spTree>
    <p:extLst>
      <p:ext uri="{BB962C8B-B14F-4D97-AF65-F5344CB8AC3E}">
        <p14:creationId xmlns:p14="http://schemas.microsoft.com/office/powerpoint/2010/main" val="225517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B4132D-D355-0D46-90AA-BE0251BD0517}" type="datetime1">
              <a:rPr lang="en-US" smtClean="0"/>
              <a:t>9/25/22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A657-6E65-DC41-8B27-72FD1013B4BA}" type="slidenum">
              <a:rPr lang="en-US" smtClean="0"/>
              <a:t>‹#›</a:t>
            </a:fld>
            <a:endParaRPr lang="en-US"/>
          </a:p>
        </p:txBody>
      </p:sp>
    </p:spTree>
    <p:extLst>
      <p:ext uri="{BB962C8B-B14F-4D97-AF65-F5344CB8AC3E}">
        <p14:creationId xmlns:p14="http://schemas.microsoft.com/office/powerpoint/2010/main" val="114942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8A465C-BEB5-E04D-BC47-7851CF957408}" type="datetime1">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0A657-6E65-DC41-8B27-72FD1013B4BA}" type="slidenum">
              <a:rPr lang="en-US" smtClean="0"/>
              <a:t>‹#›</a:t>
            </a:fld>
            <a:endParaRPr lang="en-US"/>
          </a:p>
        </p:txBody>
      </p:sp>
    </p:spTree>
    <p:extLst>
      <p:ext uri="{BB962C8B-B14F-4D97-AF65-F5344CB8AC3E}">
        <p14:creationId xmlns:p14="http://schemas.microsoft.com/office/powerpoint/2010/main" val="354113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C109CD-36B6-4C48-9496-5059007AD740}" type="datetime1">
              <a:rPr lang="en-US" smtClean="0"/>
              <a:t>9/25/22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60A657-6E65-DC41-8B27-72FD1013B4BA}" type="slidenum">
              <a:rPr lang="en-US" smtClean="0"/>
              <a:t>‹#›</a:t>
            </a:fld>
            <a:endParaRPr lang="en-US"/>
          </a:p>
        </p:txBody>
      </p:sp>
    </p:spTree>
    <p:extLst>
      <p:ext uri="{BB962C8B-B14F-4D97-AF65-F5344CB8AC3E}">
        <p14:creationId xmlns:p14="http://schemas.microsoft.com/office/powerpoint/2010/main" val="193447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EBE3F6-39AE-7C41-8E59-709BD156F6BF}" type="datetime1">
              <a:rPr lang="en-US" smtClean="0"/>
              <a:t>9/25/22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60A657-6E65-DC41-8B27-72FD1013B4BA}" type="slidenum">
              <a:rPr lang="en-US" smtClean="0"/>
              <a:t>‹#›</a:t>
            </a:fld>
            <a:endParaRPr lang="en-US"/>
          </a:p>
        </p:txBody>
      </p:sp>
    </p:spTree>
    <p:extLst>
      <p:ext uri="{BB962C8B-B14F-4D97-AF65-F5344CB8AC3E}">
        <p14:creationId xmlns:p14="http://schemas.microsoft.com/office/powerpoint/2010/main" val="269263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94BDEF-5DA2-364A-B58D-8E7CF16C9CFD}" type="datetime1">
              <a:rPr lang="en-US" smtClean="0"/>
              <a:t>9/25/22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60A657-6E65-DC41-8B27-72FD1013B4BA}" type="slidenum">
              <a:rPr lang="en-US" smtClean="0"/>
              <a:t>‹#›</a:t>
            </a:fld>
            <a:endParaRPr lang="en-US"/>
          </a:p>
        </p:txBody>
      </p:sp>
    </p:spTree>
    <p:extLst>
      <p:ext uri="{BB962C8B-B14F-4D97-AF65-F5344CB8AC3E}">
        <p14:creationId xmlns:p14="http://schemas.microsoft.com/office/powerpoint/2010/main" val="294669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B7E084-BE44-6946-BE18-16BA9600B3B1}" type="datetime1">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0A657-6E65-DC41-8B27-72FD1013B4BA}" type="slidenum">
              <a:rPr lang="en-US" smtClean="0"/>
              <a:t>‹#›</a:t>
            </a:fld>
            <a:endParaRPr lang="en-US"/>
          </a:p>
        </p:txBody>
      </p:sp>
    </p:spTree>
    <p:extLst>
      <p:ext uri="{BB962C8B-B14F-4D97-AF65-F5344CB8AC3E}">
        <p14:creationId xmlns:p14="http://schemas.microsoft.com/office/powerpoint/2010/main" val="12370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B3C888-21EB-2A41-A3C9-99E911C2418E}" type="datetime1">
              <a:rPr lang="en-US" smtClean="0"/>
              <a:t>9/25/22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0A657-6E65-DC41-8B27-72FD1013B4BA}" type="slidenum">
              <a:rPr lang="en-US" smtClean="0"/>
              <a:t>‹#›</a:t>
            </a:fld>
            <a:endParaRPr lang="en-US"/>
          </a:p>
        </p:txBody>
      </p:sp>
    </p:spTree>
    <p:extLst>
      <p:ext uri="{BB962C8B-B14F-4D97-AF65-F5344CB8AC3E}">
        <p14:creationId xmlns:p14="http://schemas.microsoft.com/office/powerpoint/2010/main" val="1881688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01DC13-2E9D-B448-B88F-D8D538E993A0}" type="datetime1">
              <a:rPr lang="en-US" smtClean="0"/>
              <a:t>9/25/22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0A657-6E65-DC41-8B27-72FD1013B4BA}" type="slidenum">
              <a:rPr lang="en-US" smtClean="0"/>
              <a:t>‹#›</a:t>
            </a:fld>
            <a:endParaRPr lang="en-US"/>
          </a:p>
        </p:txBody>
      </p:sp>
    </p:spTree>
    <p:extLst>
      <p:ext uri="{BB962C8B-B14F-4D97-AF65-F5344CB8AC3E}">
        <p14:creationId xmlns:p14="http://schemas.microsoft.com/office/powerpoint/2010/main" val="2175564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6.jpg"/><Relationship Id="rId7" Type="http://schemas.openxmlformats.org/officeDocument/2006/relationships/diagramColors" Target="../diagrams/colors5.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5.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5.jp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7.tif"/></Relationships>
</file>

<file path=ppt/slides/_rels/slide42.xml.rels><?xml version="1.0" encoding="UTF-8" standalone="yes"?>
<Relationships xmlns="http://schemas.openxmlformats.org/package/2006/relationships"><Relationship Id="rId3" Type="http://schemas.openxmlformats.org/officeDocument/2006/relationships/image" Target="../media/image17.tif"/><Relationship Id="rId7" Type="http://schemas.openxmlformats.org/officeDocument/2006/relationships/image" Target="../media/image19.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jpg"/></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hyperlink" Target="mailto:jcarmel@fiu.edu" TargetMode="Externa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23.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63699"/>
            <a:ext cx="7772400" cy="1846263"/>
          </a:xfrm>
        </p:spPr>
        <p:txBody>
          <a:bodyPr anchor="ctr" anchorCtr="0">
            <a:normAutofit/>
          </a:bodyPr>
          <a:lstStyle/>
          <a:p>
            <a:r>
              <a:rPr lang="en-US" sz="4000" b="1" dirty="0">
                <a:latin typeface="Calibri" panose="020F0502020204030204" pitchFamily="34" charset="0"/>
                <a:cs typeface="Calibri" panose="020F0502020204030204" pitchFamily="34" charset="0"/>
              </a:rPr>
              <a:t>Characterizing and Evaluating Engagement in Scientific Practices in the Chemistry Laboratory</a:t>
            </a:r>
            <a:endParaRPr lang="en-US" sz="4000"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685800" y="3869508"/>
            <a:ext cx="7772400" cy="1102118"/>
          </a:xfrm>
        </p:spPr>
        <p:txBody>
          <a:bodyPr>
            <a:normAutofit/>
          </a:bodyPr>
          <a:lstStyle/>
          <a:p>
            <a:pPr>
              <a:spcBef>
                <a:spcPts val="0"/>
              </a:spcBef>
            </a:pPr>
            <a:r>
              <a:rPr lang="en-US" sz="2800" dirty="0">
                <a:solidFill>
                  <a:schemeClr val="tx1"/>
                </a:solidFill>
              </a:rPr>
              <a:t>Justin H. Carmel</a:t>
            </a:r>
          </a:p>
          <a:p>
            <a:pPr>
              <a:spcBef>
                <a:spcPts val="0"/>
              </a:spcBef>
            </a:pPr>
            <a:r>
              <a:rPr lang="en-US" sz="2000" dirty="0">
                <a:solidFill>
                  <a:schemeClr val="bg1">
                    <a:lumMod val="75000"/>
                  </a:schemeClr>
                </a:solidFill>
              </a:rPr>
              <a:t>Department of Chemistry and Biochemistry</a:t>
            </a:r>
          </a:p>
          <a:p>
            <a:pPr>
              <a:spcBef>
                <a:spcPts val="0"/>
              </a:spcBef>
            </a:pPr>
            <a:r>
              <a:rPr lang="en-US" sz="2000" dirty="0">
                <a:solidFill>
                  <a:schemeClr val="bg1">
                    <a:lumMod val="75000"/>
                  </a:schemeClr>
                </a:solidFill>
              </a:rPr>
              <a:t>STEM Transformation Institute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428" y="5449459"/>
            <a:ext cx="3193143" cy="578757"/>
          </a:xfrm>
          <a:prstGeom prst="rect">
            <a:avLst/>
          </a:prstGeom>
        </p:spPr>
      </p:pic>
    </p:spTree>
    <p:extLst>
      <p:ext uri="{BB962C8B-B14F-4D97-AF65-F5344CB8AC3E}">
        <p14:creationId xmlns:p14="http://schemas.microsoft.com/office/powerpoint/2010/main" val="971124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charset="0"/>
                <a:ea typeface="Calibri" charset="0"/>
                <a:cs typeface="Calibri" charset="0"/>
              </a:rPr>
              <a:t>A Different Curriculum</a:t>
            </a:r>
          </a:p>
        </p:txBody>
      </p:sp>
      <p:sp>
        <p:nvSpPr>
          <p:cNvPr id="3" name="Content Placeholder 2"/>
          <p:cNvSpPr>
            <a:spLocks noGrp="1"/>
          </p:cNvSpPr>
          <p:nvPr>
            <p:ph idx="1"/>
          </p:nvPr>
        </p:nvSpPr>
        <p:spPr>
          <a:xfrm>
            <a:off x="3663706" y="1860496"/>
            <a:ext cx="5023093" cy="3951938"/>
          </a:xfrm>
        </p:spPr>
        <p:txBody>
          <a:bodyPr>
            <a:normAutofit/>
          </a:bodyPr>
          <a:lstStyle/>
          <a:p>
            <a:pPr marL="0" indent="0" algn="ctr">
              <a:buNone/>
            </a:pPr>
            <a:r>
              <a:rPr lang="en-US" dirty="0"/>
              <a:t>Multi-week group projects, designing procedures, enacting procedures </a:t>
            </a:r>
          </a:p>
          <a:p>
            <a:pPr marL="0" indent="0" algn="ctr">
              <a:buNone/>
            </a:pPr>
            <a:endParaRPr lang="en-US" dirty="0"/>
          </a:p>
          <a:p>
            <a:pPr marL="0" indent="0" algn="ctr">
              <a:buNone/>
            </a:pPr>
            <a:r>
              <a:rPr lang="en-US" dirty="0"/>
              <a:t>Improvement in metacognition, problem solving</a:t>
            </a:r>
          </a:p>
        </p:txBody>
      </p:sp>
      <p:sp>
        <p:nvSpPr>
          <p:cNvPr id="5" name="Slide Number Placeholder 4"/>
          <p:cNvSpPr>
            <a:spLocks noGrp="1"/>
          </p:cNvSpPr>
          <p:nvPr>
            <p:ph type="sldNum" sz="quarter" idx="12"/>
          </p:nvPr>
        </p:nvSpPr>
        <p:spPr/>
        <p:txBody>
          <a:bodyPr/>
          <a:lstStyle/>
          <a:p>
            <a:fld id="{CF21B77D-624F-834A-896A-C7D36A4B6647}" type="slidenum">
              <a:rPr lang="en-US" smtClean="0"/>
              <a:t>10</a:t>
            </a:fld>
            <a:endParaRPr lang="en-US"/>
          </a:p>
        </p:txBody>
      </p:sp>
      <p:sp>
        <p:nvSpPr>
          <p:cNvPr id="6" name="TextBox 5"/>
          <p:cNvSpPr txBox="1"/>
          <p:nvPr/>
        </p:nvSpPr>
        <p:spPr>
          <a:xfrm>
            <a:off x="165099" y="6186544"/>
            <a:ext cx="8648701" cy="646331"/>
          </a:xfrm>
          <a:prstGeom prst="rect">
            <a:avLst/>
          </a:prstGeom>
          <a:noFill/>
        </p:spPr>
        <p:txBody>
          <a:bodyPr wrap="square" rtlCol="0">
            <a:spAutoFit/>
          </a:bodyPr>
          <a:lstStyle/>
          <a:p>
            <a:r>
              <a:rPr lang="en-US" sz="1200" dirty="0"/>
              <a:t>Sandi-</a:t>
            </a:r>
            <a:r>
              <a:rPr lang="en-US" sz="1200" dirty="0" err="1"/>
              <a:t>Urena</a:t>
            </a:r>
            <a:r>
              <a:rPr lang="en-US" sz="1200" dirty="0"/>
              <a:t>, S.; Cooper, M. M.; Gatlin, T. A.; Bhattacharyya, G. (2011). </a:t>
            </a:r>
            <a:r>
              <a:rPr lang="en-US" sz="1200" i="1" dirty="0"/>
              <a:t>Chemistry Education Research &amp; Practice, </a:t>
            </a:r>
            <a:r>
              <a:rPr lang="en-US" sz="1200" b="1" dirty="0"/>
              <a:t>12</a:t>
            </a:r>
            <a:r>
              <a:rPr lang="en-US" sz="1200" dirty="0"/>
              <a:t>, 434-442.</a:t>
            </a:r>
          </a:p>
          <a:p>
            <a:r>
              <a:rPr lang="en-US" sz="1200" dirty="0"/>
              <a:t>Cooper, M. M. (2012). </a:t>
            </a:r>
            <a:r>
              <a:rPr lang="en-US" sz="1200" i="1" dirty="0"/>
              <a:t>Cooperative Chemistry Laboratory Manual</a:t>
            </a:r>
            <a:r>
              <a:rPr lang="en-US" sz="1200" dirty="0"/>
              <a:t> (5</a:t>
            </a:r>
            <a:r>
              <a:rPr lang="en-US" sz="1200" baseline="30000" dirty="0"/>
              <a:t>th</a:t>
            </a:r>
            <a:r>
              <a:rPr lang="en-US" sz="1200" dirty="0"/>
              <a:t> ed.). McGraw-Hill Publishing: New York, NY.</a:t>
            </a:r>
          </a:p>
          <a:p>
            <a:r>
              <a:rPr lang="en-US" sz="1200" dirty="0"/>
              <a:t>Cooper, M. M.; Sandi-</a:t>
            </a:r>
            <a:r>
              <a:rPr lang="en-US" sz="1200" dirty="0" err="1"/>
              <a:t>Urena</a:t>
            </a:r>
            <a:r>
              <a:rPr lang="en-US" sz="1200" dirty="0"/>
              <a:t>, S. (2013). </a:t>
            </a:r>
            <a:r>
              <a:rPr lang="en-US" sz="1200" i="1" dirty="0"/>
              <a:t>Trajectories in Chemistry Education and Reform</a:t>
            </a:r>
            <a:r>
              <a:rPr lang="en-US" sz="1200" dirty="0"/>
              <a:t>. American Chemical Society.</a:t>
            </a:r>
          </a:p>
        </p:txBody>
      </p:sp>
      <p:pic>
        <p:nvPicPr>
          <p:cNvPr id="9" name="Picture 8"/>
          <p:cNvPicPr>
            <a:picLocks noChangeAspect="1"/>
          </p:cNvPicPr>
          <p:nvPr/>
        </p:nvPicPr>
        <p:blipFill>
          <a:blip r:embed="rId3"/>
          <a:stretch>
            <a:fillRect/>
          </a:stretch>
        </p:blipFill>
        <p:spPr>
          <a:xfrm>
            <a:off x="457200" y="1546023"/>
            <a:ext cx="2986684" cy="38073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4586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33" y="2358601"/>
            <a:ext cx="7672103" cy="2263377"/>
          </a:xfrm>
          <a:prstGeom prst="rect">
            <a:avLst/>
          </a:prstGeom>
        </p:spPr>
      </p:pic>
      <p:sp>
        <p:nvSpPr>
          <p:cNvPr id="6" name="TextBox 5"/>
          <p:cNvSpPr txBox="1"/>
          <p:nvPr/>
        </p:nvSpPr>
        <p:spPr>
          <a:xfrm>
            <a:off x="608030" y="6400413"/>
            <a:ext cx="6119817" cy="276999"/>
          </a:xfrm>
          <a:prstGeom prst="rect">
            <a:avLst/>
          </a:prstGeom>
          <a:noFill/>
        </p:spPr>
        <p:txBody>
          <a:bodyPr wrap="none" rtlCol="0">
            <a:spAutoFit/>
          </a:bodyPr>
          <a:lstStyle/>
          <a:p>
            <a:r>
              <a:rPr lang="en-US" sz="1200" dirty="0"/>
              <a:t>Carmel, J.H., Ward, J.S., &amp; Cooper, M.M. (2017). </a:t>
            </a:r>
            <a:r>
              <a:rPr lang="en-US" sz="1200" i="1" dirty="0"/>
              <a:t>Journal of Chemical Education, 94</a:t>
            </a:r>
            <a:r>
              <a:rPr lang="en-US" sz="1200" dirty="0"/>
              <a:t>(5), 626-631.</a:t>
            </a:r>
            <a:r>
              <a:rPr lang="en-US" sz="1200" i="1" dirty="0"/>
              <a:t> </a:t>
            </a:r>
            <a:endParaRPr lang="nb-NO" sz="1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428" y="249125"/>
            <a:ext cx="4884515" cy="648233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2" name="Slide Number Placeholder 1"/>
          <p:cNvSpPr>
            <a:spLocks noGrp="1"/>
          </p:cNvSpPr>
          <p:nvPr>
            <p:ph type="sldNum" sz="quarter" idx="12"/>
          </p:nvPr>
        </p:nvSpPr>
        <p:spPr/>
        <p:txBody>
          <a:bodyPr/>
          <a:lstStyle/>
          <a:p>
            <a:fld id="{DD0CF95F-A26F-D446-96AE-787433217227}" type="slidenum">
              <a:rPr lang="en-US" smtClean="0"/>
              <a:t>11</a:t>
            </a:fld>
            <a:endParaRPr lang="en-US"/>
          </a:p>
        </p:txBody>
      </p:sp>
    </p:spTree>
    <p:extLst>
      <p:ext uri="{BB962C8B-B14F-4D97-AF65-F5344CB8AC3E}">
        <p14:creationId xmlns:p14="http://schemas.microsoft.com/office/powerpoint/2010/main" val="142361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D0CF95F-A26F-D446-96AE-787433217227}" type="slidenum">
              <a:rPr lang="en-US" smtClean="0"/>
              <a:t>12</a:t>
            </a:fld>
            <a:endParaRPr lang="en-US"/>
          </a:p>
        </p:txBody>
      </p:sp>
      <p:sp>
        <p:nvSpPr>
          <p:cNvPr id="5" name="TextBox 4"/>
          <p:cNvSpPr txBox="1"/>
          <p:nvPr/>
        </p:nvSpPr>
        <p:spPr>
          <a:xfrm>
            <a:off x="608030" y="6400413"/>
            <a:ext cx="6119817" cy="276999"/>
          </a:xfrm>
          <a:prstGeom prst="rect">
            <a:avLst/>
          </a:prstGeom>
          <a:noFill/>
        </p:spPr>
        <p:txBody>
          <a:bodyPr wrap="none" rtlCol="0">
            <a:spAutoFit/>
          </a:bodyPr>
          <a:lstStyle/>
          <a:p>
            <a:r>
              <a:rPr lang="en-US" sz="1200" dirty="0"/>
              <a:t>Carmel, J.H., Ward, J.S., &amp; Cooper, M.M. (2017). </a:t>
            </a:r>
            <a:r>
              <a:rPr lang="en-US" sz="1200" i="1" dirty="0"/>
              <a:t>Journal of Chemical Education, 94</a:t>
            </a:r>
            <a:r>
              <a:rPr lang="en-US" sz="1200" dirty="0"/>
              <a:t>(5), 626-631.</a:t>
            </a:r>
            <a:r>
              <a:rPr lang="en-US" sz="1200" i="1" dirty="0"/>
              <a:t> </a:t>
            </a:r>
            <a:endParaRPr lang="nb-NO" sz="1200" dirty="0"/>
          </a:p>
        </p:txBody>
      </p:sp>
      <p:graphicFrame>
        <p:nvGraphicFramePr>
          <p:cNvPr id="9" name="Table 8"/>
          <p:cNvGraphicFramePr>
            <a:graphicFrameLocks noGrp="1"/>
          </p:cNvGraphicFramePr>
          <p:nvPr/>
        </p:nvGraphicFramePr>
        <p:xfrm>
          <a:off x="146523" y="3163095"/>
          <a:ext cx="8838734" cy="576171"/>
        </p:xfrm>
        <a:graphic>
          <a:graphicData uri="http://schemas.openxmlformats.org/drawingml/2006/table">
            <a:tbl>
              <a:tblPr firstRow="1" bandRow="1">
                <a:tableStyleId>{5940675A-B579-460E-94D1-54222C63F5DA}</a:tableStyleId>
              </a:tblPr>
              <a:tblGrid>
                <a:gridCol w="1123390">
                  <a:extLst>
                    <a:ext uri="{9D8B030D-6E8A-4147-A177-3AD203B41FA5}">
                      <a16:colId xmlns:a16="http://schemas.microsoft.com/office/drawing/2014/main" val="20000"/>
                    </a:ext>
                  </a:extLst>
                </a:gridCol>
                <a:gridCol w="862585">
                  <a:extLst>
                    <a:ext uri="{9D8B030D-6E8A-4147-A177-3AD203B41FA5}">
                      <a16:colId xmlns:a16="http://schemas.microsoft.com/office/drawing/2014/main" val="20001"/>
                    </a:ext>
                  </a:extLst>
                </a:gridCol>
                <a:gridCol w="1042290">
                  <a:extLst>
                    <a:ext uri="{9D8B030D-6E8A-4147-A177-3AD203B41FA5}">
                      <a16:colId xmlns:a16="http://schemas.microsoft.com/office/drawing/2014/main" val="20002"/>
                    </a:ext>
                  </a:extLst>
                </a:gridCol>
                <a:gridCol w="706841">
                  <a:extLst>
                    <a:ext uri="{9D8B030D-6E8A-4147-A177-3AD203B41FA5}">
                      <a16:colId xmlns:a16="http://schemas.microsoft.com/office/drawing/2014/main" val="20003"/>
                    </a:ext>
                  </a:extLst>
                </a:gridCol>
                <a:gridCol w="1042290">
                  <a:extLst>
                    <a:ext uri="{9D8B030D-6E8A-4147-A177-3AD203B41FA5}">
                      <a16:colId xmlns:a16="http://schemas.microsoft.com/office/drawing/2014/main" val="20004"/>
                    </a:ext>
                  </a:extLst>
                </a:gridCol>
                <a:gridCol w="1485564">
                  <a:extLst>
                    <a:ext uri="{9D8B030D-6E8A-4147-A177-3AD203B41FA5}">
                      <a16:colId xmlns:a16="http://schemas.microsoft.com/office/drawing/2014/main" val="20005"/>
                    </a:ext>
                  </a:extLst>
                </a:gridCol>
                <a:gridCol w="694860">
                  <a:extLst>
                    <a:ext uri="{9D8B030D-6E8A-4147-A177-3AD203B41FA5}">
                      <a16:colId xmlns:a16="http://schemas.microsoft.com/office/drawing/2014/main" val="20006"/>
                    </a:ext>
                  </a:extLst>
                </a:gridCol>
                <a:gridCol w="970408">
                  <a:extLst>
                    <a:ext uri="{9D8B030D-6E8A-4147-A177-3AD203B41FA5}">
                      <a16:colId xmlns:a16="http://schemas.microsoft.com/office/drawing/2014/main" val="20007"/>
                    </a:ext>
                  </a:extLst>
                </a:gridCol>
                <a:gridCol w="910506">
                  <a:extLst>
                    <a:ext uri="{9D8B030D-6E8A-4147-A177-3AD203B41FA5}">
                      <a16:colId xmlns:a16="http://schemas.microsoft.com/office/drawing/2014/main" val="20008"/>
                    </a:ext>
                  </a:extLst>
                </a:gridCol>
              </a:tblGrid>
              <a:tr h="576171">
                <a:tc>
                  <a:txBody>
                    <a:bodyPr/>
                    <a:lstStyle/>
                    <a:p>
                      <a:pPr algn="ctr"/>
                      <a:r>
                        <a:rPr lang="en-US" sz="1000" dirty="0"/>
                        <a:t>Ask</a:t>
                      </a:r>
                      <a:r>
                        <a:rPr lang="en-US" sz="1000" baseline="0" dirty="0"/>
                        <a:t> Questions/ Define Problems</a:t>
                      </a:r>
                      <a:endParaRPr lang="en-US" sz="1000" dirty="0"/>
                    </a:p>
                  </a:txBody>
                  <a:tcPr anchor="ctr">
                    <a:solidFill>
                      <a:schemeClr val="bg1">
                        <a:lumMod val="75000"/>
                      </a:schemeClr>
                    </a:solidFill>
                  </a:tcPr>
                </a:tc>
                <a:tc>
                  <a:txBody>
                    <a:bodyPr/>
                    <a:lstStyle/>
                    <a:p>
                      <a:pPr algn="ctr"/>
                      <a:r>
                        <a:rPr lang="en-US" sz="1000" dirty="0"/>
                        <a:t>Develop/Use</a:t>
                      </a:r>
                      <a:r>
                        <a:rPr lang="en-US" sz="1000" baseline="0" dirty="0"/>
                        <a:t> Models</a:t>
                      </a:r>
                      <a:endParaRPr lang="en-US" sz="1000" dirty="0"/>
                    </a:p>
                  </a:txBody>
                  <a:tcPr anchor="ctr">
                    <a:noFill/>
                  </a:tcPr>
                </a:tc>
                <a:tc>
                  <a:txBody>
                    <a:bodyPr/>
                    <a:lstStyle/>
                    <a:p>
                      <a:pPr algn="ctr"/>
                      <a:r>
                        <a:rPr lang="en-US" sz="1000" dirty="0"/>
                        <a:t>Plan/Carry Out Investigations</a:t>
                      </a:r>
                    </a:p>
                  </a:txBody>
                  <a:tcPr anchor="ctr">
                    <a:solidFill>
                      <a:srgbClr val="BFBFBF"/>
                    </a:solidFill>
                  </a:tcPr>
                </a:tc>
                <a:tc>
                  <a:txBody>
                    <a:bodyPr/>
                    <a:lstStyle/>
                    <a:p>
                      <a:pPr algn="ctr"/>
                      <a:r>
                        <a:rPr lang="en-US" sz="1000" dirty="0"/>
                        <a:t>Analyze/</a:t>
                      </a:r>
                      <a:r>
                        <a:rPr lang="en-US" sz="1000" baseline="0" dirty="0"/>
                        <a:t> Interpret Data</a:t>
                      </a:r>
                      <a:endParaRPr lang="en-US" sz="1000" dirty="0"/>
                    </a:p>
                  </a:txBody>
                  <a:tcPr anchor="ctr">
                    <a:solidFill>
                      <a:srgbClr val="BFBFBF"/>
                    </a:solidFill>
                  </a:tcPr>
                </a:tc>
                <a:tc>
                  <a:txBody>
                    <a:bodyPr/>
                    <a:lstStyle/>
                    <a:p>
                      <a:pPr algn="ctr"/>
                      <a:r>
                        <a:rPr lang="en-US" sz="1000" dirty="0"/>
                        <a:t>Use Math/</a:t>
                      </a:r>
                      <a:r>
                        <a:rPr lang="en-US" sz="1000" baseline="0" dirty="0"/>
                        <a:t> Computational Thinking</a:t>
                      </a:r>
                      <a:endParaRPr lang="en-US" sz="1000" dirty="0"/>
                    </a:p>
                  </a:txBody>
                  <a:tcPr anchor="ctr">
                    <a:solidFill>
                      <a:srgbClr val="BFBFBF"/>
                    </a:solidFill>
                  </a:tcPr>
                </a:tc>
                <a:tc>
                  <a:txBody>
                    <a:bodyPr/>
                    <a:lstStyle/>
                    <a:p>
                      <a:pPr algn="ctr"/>
                      <a:r>
                        <a:rPr lang="en-US" sz="1000" dirty="0"/>
                        <a:t>Construct</a:t>
                      </a:r>
                      <a:r>
                        <a:rPr lang="en-US" sz="1000" baseline="0" dirty="0"/>
                        <a:t> Explanations &amp; Engage in Argument from Evidence</a:t>
                      </a:r>
                      <a:endParaRPr lang="en-US" sz="1000" dirty="0"/>
                    </a:p>
                  </a:txBody>
                  <a:tcPr anchor="ctr">
                    <a:solidFill>
                      <a:srgbClr val="BFBFBF"/>
                    </a:solidFill>
                  </a:tcPr>
                </a:tc>
                <a:tc>
                  <a:txBody>
                    <a:bodyPr/>
                    <a:lstStyle/>
                    <a:p>
                      <a:pPr algn="ctr"/>
                      <a:r>
                        <a:rPr lang="en-US" sz="1000" dirty="0"/>
                        <a:t>Design Solutions</a:t>
                      </a:r>
                    </a:p>
                  </a:txBody>
                  <a:tcPr anchor="ctr">
                    <a:solidFill>
                      <a:srgbClr val="BFBFBF"/>
                    </a:solidFill>
                  </a:tcPr>
                </a:tc>
                <a:tc>
                  <a:txBody>
                    <a:bodyPr/>
                    <a:lstStyle/>
                    <a:p>
                      <a:pPr algn="ctr"/>
                      <a:r>
                        <a:rPr lang="en-US" sz="1000" dirty="0"/>
                        <a:t>Obtain &amp; Evaluate Information</a:t>
                      </a:r>
                    </a:p>
                  </a:txBody>
                  <a:tcPr anchor="ctr">
                    <a:solidFill>
                      <a:srgbClr val="BFBFBF"/>
                    </a:solidFill>
                  </a:tcPr>
                </a:tc>
                <a:tc>
                  <a:txBody>
                    <a:bodyPr/>
                    <a:lstStyle/>
                    <a:p>
                      <a:pPr algn="ctr"/>
                      <a:r>
                        <a:rPr lang="en-US" sz="1000" dirty="0"/>
                        <a:t>Communicate Information</a:t>
                      </a:r>
                    </a:p>
                  </a:txBody>
                  <a:tcPr anchor="ctr"/>
                </a:tc>
                <a:extLst>
                  <a:ext uri="{0D108BD9-81ED-4DB2-BD59-A6C34878D82A}">
                    <a16:rowId xmlns:a16="http://schemas.microsoft.com/office/drawing/2014/main" val="10000"/>
                  </a:ext>
                </a:extLst>
              </a:tr>
            </a:tbl>
          </a:graphicData>
        </a:graphic>
      </p:graphicFrame>
      <p:sp>
        <p:nvSpPr>
          <p:cNvPr id="10" name="Rounded Rectangular Callout 9"/>
          <p:cNvSpPr/>
          <p:nvPr/>
        </p:nvSpPr>
        <p:spPr>
          <a:xfrm>
            <a:off x="3886201" y="4104923"/>
            <a:ext cx="5099056" cy="1902178"/>
          </a:xfrm>
          <a:prstGeom prst="wedgeRoundRectCallout">
            <a:avLst>
              <a:gd name="adj1" fmla="val -15426"/>
              <a:gd name="adj2" fmla="val -68900"/>
              <a:gd name="adj3" fmla="val 16667"/>
            </a:avLst>
          </a:prstGeom>
          <a:ln>
            <a:solidFill>
              <a:schemeClr val="accent2">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r>
              <a:rPr lang="en-US" sz="1400" dirty="0"/>
              <a:t>Using your answers to the Project Summary Questions, construct an evidence-centered argument about the effect of temperature on the </a:t>
            </a:r>
            <a:r>
              <a:rPr lang="en-US" sz="1400" dirty="0" err="1"/>
              <a:t>Cyalume</a:t>
            </a:r>
            <a:r>
              <a:rPr lang="en-US" sz="1400" dirty="0"/>
              <a:t> reaction system.</a:t>
            </a:r>
          </a:p>
          <a:p>
            <a:pPr marL="228600" indent="-228600">
              <a:buAutoNum type="alphaUcParenR"/>
            </a:pPr>
            <a:r>
              <a:rPr lang="en-US" sz="1400" dirty="0">
                <a:effectLst/>
              </a:rPr>
              <a:t>Wha</a:t>
            </a:r>
            <a:r>
              <a:rPr lang="en-US" sz="1400" dirty="0"/>
              <a:t>t is your claim?</a:t>
            </a:r>
          </a:p>
          <a:p>
            <a:pPr marL="228600" indent="-228600">
              <a:buAutoNum type="alphaUcParenR"/>
            </a:pPr>
            <a:r>
              <a:rPr lang="en-US" sz="1400" dirty="0">
                <a:effectLst/>
              </a:rPr>
              <a:t>What is the evidence that supports your claim?  Why/how does your evidence support your claim?</a:t>
            </a:r>
          </a:p>
          <a:p>
            <a:pPr marL="228600" indent="-228600">
              <a:buAutoNum type="alphaUcParenR"/>
            </a:pPr>
            <a:r>
              <a:rPr lang="en-US" sz="1400" dirty="0"/>
              <a:t>Now explain using scientific principles the reasoning behind why temperature affects the reaction system in this way.</a:t>
            </a:r>
          </a:p>
        </p:txBody>
      </p:sp>
      <p:sp>
        <p:nvSpPr>
          <p:cNvPr id="11" name="Rounded Rectangular Callout 10"/>
          <p:cNvSpPr/>
          <p:nvPr/>
        </p:nvSpPr>
        <p:spPr>
          <a:xfrm>
            <a:off x="355600" y="4104922"/>
            <a:ext cx="3274441" cy="2029399"/>
          </a:xfrm>
          <a:prstGeom prst="wedgeRoundRectCallout">
            <a:avLst>
              <a:gd name="adj1" fmla="val 20625"/>
              <a:gd name="adj2" fmla="val -67425"/>
              <a:gd name="adj3" fmla="val 16667"/>
            </a:avLst>
          </a:prstGeom>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lvl="0"/>
            <a:r>
              <a:rPr lang="en-US" sz="1400" dirty="0"/>
              <a:t>Write a preliminary plan for your experimental procedures that includes everything your team must do to carry out your reaction protocols. Indicate what each person in your group will do to solve the problem and what data they will record.  Remember, everyone should be doing chemistry!</a:t>
            </a:r>
          </a:p>
        </p:txBody>
      </p:sp>
      <p:sp>
        <p:nvSpPr>
          <p:cNvPr id="12" name="Rounded Rectangular Callout 11"/>
          <p:cNvSpPr/>
          <p:nvPr/>
        </p:nvSpPr>
        <p:spPr>
          <a:xfrm>
            <a:off x="355600" y="1347790"/>
            <a:ext cx="4280791" cy="1524160"/>
          </a:xfrm>
          <a:prstGeom prst="wedgeRoundRectCallout">
            <a:avLst>
              <a:gd name="adj1" fmla="val 24639"/>
              <a:gd name="adj2" fmla="val 69886"/>
              <a:gd name="adj3" fmla="val 16667"/>
            </a:avLst>
          </a:prstGeom>
          <a:ln>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pPr lvl="0"/>
            <a:r>
              <a:rPr lang="en-US" sz="1400" dirty="0"/>
              <a:t>1) What is the reason for having different dye solutions in the reaction system?</a:t>
            </a:r>
          </a:p>
          <a:p>
            <a:pPr lvl="0"/>
            <a:r>
              <a:rPr lang="en-US" sz="1400" dirty="0"/>
              <a:t>2) What is the effect of varying the ratio of two different dye solutions? </a:t>
            </a:r>
          </a:p>
          <a:p>
            <a:r>
              <a:rPr lang="en-US" sz="1400" dirty="0"/>
              <a:t>3) What caused the reaction to go faster?  What caused the reaction to go slower?</a:t>
            </a:r>
            <a:r>
              <a:rPr lang="en-US" sz="1400" dirty="0">
                <a:effectLst/>
              </a:rPr>
              <a:t> </a:t>
            </a:r>
            <a:endParaRPr lang="en-US" sz="1400" dirty="0"/>
          </a:p>
        </p:txBody>
      </p:sp>
      <p:sp>
        <p:nvSpPr>
          <p:cNvPr id="13" name="Rounded Rectangular Callout 12"/>
          <p:cNvSpPr/>
          <p:nvPr/>
        </p:nvSpPr>
        <p:spPr>
          <a:xfrm>
            <a:off x="4947885" y="952501"/>
            <a:ext cx="4037372" cy="1919450"/>
          </a:xfrm>
          <a:prstGeom prst="wedgeRoundRectCallout">
            <a:avLst>
              <a:gd name="adj1" fmla="val -4478"/>
              <a:gd name="adj2" fmla="val 64714"/>
              <a:gd name="adj3" fmla="val 16667"/>
            </a:avLst>
          </a:prstGeom>
          <a:ln>
            <a:solidFill>
              <a:schemeClr val="accent4">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t"/>
          <a:lstStyle/>
          <a:p>
            <a:r>
              <a:rPr lang="en-US" sz="1400" dirty="0"/>
              <a:t>A customer has approached the company and has asked for two specific types of glow-sticks:  1) one that provides a very intense glow for approximately a minute and 2) one that has a novel color and lasts as long as possible.</a:t>
            </a:r>
          </a:p>
          <a:p>
            <a:pPr lvl="0"/>
            <a:r>
              <a:rPr lang="en-US" sz="1400" dirty="0"/>
              <a:t>Make a table of the amounts of reagents and reaction conditions for the two reaction systems that address the customer’s requests.</a:t>
            </a:r>
            <a:r>
              <a:rPr lang="en-US" sz="1400" dirty="0">
                <a:effectLst/>
              </a:rPr>
              <a:t> </a:t>
            </a:r>
            <a:endParaRPr lang="en-US" sz="140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1" y="952501"/>
            <a:ext cx="2247900" cy="213028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164380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21B77D-624F-834A-896A-C7D36A4B6647}" type="slidenum">
              <a:rPr lang="en-US" smtClean="0"/>
              <a:t>13</a:t>
            </a:fld>
            <a:endParaRPr lang="en-US"/>
          </a:p>
        </p:txBody>
      </p:sp>
      <p:graphicFrame>
        <p:nvGraphicFramePr>
          <p:cNvPr id="6" name="Table 5"/>
          <p:cNvGraphicFramePr>
            <a:graphicFrameLocks noGrp="1"/>
          </p:cNvGraphicFramePr>
          <p:nvPr/>
        </p:nvGraphicFramePr>
        <p:xfrm>
          <a:off x="38703" y="810188"/>
          <a:ext cx="9054380" cy="594360"/>
        </p:xfrm>
        <a:graphic>
          <a:graphicData uri="http://schemas.openxmlformats.org/drawingml/2006/table">
            <a:tbl>
              <a:tblPr firstRow="1" bandRow="1">
                <a:tableStyleId>{5940675A-B579-460E-94D1-54222C63F5DA}</a:tableStyleId>
              </a:tblPr>
              <a:tblGrid>
                <a:gridCol w="1123390">
                  <a:extLst>
                    <a:ext uri="{9D8B030D-6E8A-4147-A177-3AD203B41FA5}">
                      <a16:colId xmlns:a16="http://schemas.microsoft.com/office/drawing/2014/main" val="20000"/>
                    </a:ext>
                  </a:extLst>
                </a:gridCol>
                <a:gridCol w="862585">
                  <a:extLst>
                    <a:ext uri="{9D8B030D-6E8A-4147-A177-3AD203B41FA5}">
                      <a16:colId xmlns:a16="http://schemas.microsoft.com/office/drawing/2014/main" val="20001"/>
                    </a:ext>
                  </a:extLst>
                </a:gridCol>
                <a:gridCol w="1042290">
                  <a:extLst>
                    <a:ext uri="{9D8B030D-6E8A-4147-A177-3AD203B41FA5}">
                      <a16:colId xmlns:a16="http://schemas.microsoft.com/office/drawing/2014/main" val="20002"/>
                    </a:ext>
                  </a:extLst>
                </a:gridCol>
                <a:gridCol w="706841">
                  <a:extLst>
                    <a:ext uri="{9D8B030D-6E8A-4147-A177-3AD203B41FA5}">
                      <a16:colId xmlns:a16="http://schemas.microsoft.com/office/drawing/2014/main" val="20003"/>
                    </a:ext>
                  </a:extLst>
                </a:gridCol>
                <a:gridCol w="1042290">
                  <a:extLst>
                    <a:ext uri="{9D8B030D-6E8A-4147-A177-3AD203B41FA5}">
                      <a16:colId xmlns:a16="http://schemas.microsoft.com/office/drawing/2014/main" val="20004"/>
                    </a:ext>
                  </a:extLst>
                </a:gridCol>
                <a:gridCol w="1629327">
                  <a:extLst>
                    <a:ext uri="{9D8B030D-6E8A-4147-A177-3AD203B41FA5}">
                      <a16:colId xmlns:a16="http://schemas.microsoft.com/office/drawing/2014/main" val="20005"/>
                    </a:ext>
                  </a:extLst>
                </a:gridCol>
                <a:gridCol w="730801">
                  <a:extLst>
                    <a:ext uri="{9D8B030D-6E8A-4147-A177-3AD203B41FA5}">
                      <a16:colId xmlns:a16="http://schemas.microsoft.com/office/drawing/2014/main" val="20006"/>
                    </a:ext>
                  </a:extLst>
                </a:gridCol>
                <a:gridCol w="934467">
                  <a:extLst>
                    <a:ext uri="{9D8B030D-6E8A-4147-A177-3AD203B41FA5}">
                      <a16:colId xmlns:a16="http://schemas.microsoft.com/office/drawing/2014/main" val="20007"/>
                    </a:ext>
                  </a:extLst>
                </a:gridCol>
                <a:gridCol w="982389">
                  <a:extLst>
                    <a:ext uri="{9D8B030D-6E8A-4147-A177-3AD203B41FA5}">
                      <a16:colId xmlns:a16="http://schemas.microsoft.com/office/drawing/2014/main" val="20008"/>
                    </a:ext>
                  </a:extLst>
                </a:gridCol>
              </a:tblGrid>
              <a:tr h="576171">
                <a:tc>
                  <a:txBody>
                    <a:bodyPr/>
                    <a:lstStyle/>
                    <a:p>
                      <a:pPr algn="ctr"/>
                      <a:r>
                        <a:rPr lang="en-US" sz="1100" dirty="0"/>
                        <a:t>Ask</a:t>
                      </a:r>
                      <a:r>
                        <a:rPr lang="en-US" sz="1100" baseline="0" dirty="0"/>
                        <a:t> Questions/ Define Problems</a:t>
                      </a:r>
                      <a:endParaRPr lang="en-US" sz="1100" dirty="0"/>
                    </a:p>
                  </a:txBody>
                  <a:tcPr marL="0" marR="0" anchor="ctr"/>
                </a:tc>
                <a:tc>
                  <a:txBody>
                    <a:bodyPr/>
                    <a:lstStyle/>
                    <a:p>
                      <a:pPr algn="ctr"/>
                      <a:r>
                        <a:rPr lang="en-US" sz="1100" dirty="0"/>
                        <a:t>Develop/Use</a:t>
                      </a:r>
                      <a:r>
                        <a:rPr lang="en-US" sz="1100" baseline="0" dirty="0"/>
                        <a:t> Models</a:t>
                      </a:r>
                      <a:endParaRPr lang="en-US" sz="1100" dirty="0"/>
                    </a:p>
                  </a:txBody>
                  <a:tcPr marL="0" marR="0" anchor="ctr">
                    <a:solidFill>
                      <a:schemeClr val="accent2"/>
                    </a:solidFill>
                  </a:tcPr>
                </a:tc>
                <a:tc>
                  <a:txBody>
                    <a:bodyPr/>
                    <a:lstStyle/>
                    <a:p>
                      <a:pPr algn="ctr"/>
                      <a:r>
                        <a:rPr lang="en-US" sz="1100" dirty="0"/>
                        <a:t>Plan/Carry Out Investigations</a:t>
                      </a:r>
                    </a:p>
                  </a:txBody>
                  <a:tcPr marL="0" marR="0" anchor="ctr">
                    <a:solidFill>
                      <a:schemeClr val="accent2"/>
                    </a:solidFill>
                  </a:tcPr>
                </a:tc>
                <a:tc>
                  <a:txBody>
                    <a:bodyPr/>
                    <a:lstStyle/>
                    <a:p>
                      <a:pPr algn="ctr"/>
                      <a:r>
                        <a:rPr lang="en-US" sz="1100" dirty="0"/>
                        <a:t>Analyze/</a:t>
                      </a:r>
                      <a:r>
                        <a:rPr lang="en-US" sz="1100" baseline="0" dirty="0"/>
                        <a:t> Interpret Data</a:t>
                      </a:r>
                      <a:endParaRPr lang="en-US" sz="1100" dirty="0"/>
                    </a:p>
                  </a:txBody>
                  <a:tcPr marL="0" marR="0" anchor="ctr">
                    <a:solidFill>
                      <a:schemeClr val="accent2"/>
                    </a:solidFill>
                  </a:tcPr>
                </a:tc>
                <a:tc>
                  <a:txBody>
                    <a:bodyPr/>
                    <a:lstStyle/>
                    <a:p>
                      <a:pPr algn="ctr"/>
                      <a:r>
                        <a:rPr lang="en-US" sz="1100" dirty="0"/>
                        <a:t>Use Math/</a:t>
                      </a:r>
                      <a:r>
                        <a:rPr lang="en-US" sz="1100" baseline="0" dirty="0"/>
                        <a:t> Computational Thinking</a:t>
                      </a:r>
                      <a:endParaRPr lang="en-US" sz="1100" dirty="0"/>
                    </a:p>
                  </a:txBody>
                  <a:tcPr marL="0" marR="0" anchor="ctr">
                    <a:solidFill>
                      <a:schemeClr val="accent2"/>
                    </a:solidFill>
                  </a:tcPr>
                </a:tc>
                <a:tc>
                  <a:txBody>
                    <a:bodyPr/>
                    <a:lstStyle/>
                    <a:p>
                      <a:pPr algn="ctr"/>
                      <a:r>
                        <a:rPr lang="en-US" sz="1100" dirty="0"/>
                        <a:t>Construct</a:t>
                      </a:r>
                      <a:r>
                        <a:rPr lang="en-US" sz="1100" baseline="0" dirty="0"/>
                        <a:t> Explanations &amp; Engage in Argumentation from Evidence</a:t>
                      </a:r>
                      <a:endParaRPr lang="en-US" sz="1100" dirty="0"/>
                    </a:p>
                  </a:txBody>
                  <a:tcPr marL="0" marR="0" anchor="ctr">
                    <a:solidFill>
                      <a:schemeClr val="accent2"/>
                    </a:solidFill>
                  </a:tcPr>
                </a:tc>
                <a:tc>
                  <a:txBody>
                    <a:bodyPr/>
                    <a:lstStyle/>
                    <a:p>
                      <a:pPr algn="ctr"/>
                      <a:r>
                        <a:rPr lang="en-US" sz="1100" dirty="0"/>
                        <a:t>Design Solutions</a:t>
                      </a:r>
                    </a:p>
                  </a:txBody>
                  <a:tcPr marL="0" marR="0" anchor="ctr"/>
                </a:tc>
                <a:tc>
                  <a:txBody>
                    <a:bodyPr/>
                    <a:lstStyle/>
                    <a:p>
                      <a:pPr algn="ctr"/>
                      <a:r>
                        <a:rPr lang="en-US" sz="1100" dirty="0"/>
                        <a:t>Obtain &amp; Evaluate Information</a:t>
                      </a:r>
                    </a:p>
                  </a:txBody>
                  <a:tcPr marL="0" marR="0" anchor="ctr"/>
                </a:tc>
                <a:tc>
                  <a:txBody>
                    <a:bodyPr/>
                    <a:lstStyle/>
                    <a:p>
                      <a:pPr algn="ctr"/>
                      <a:r>
                        <a:rPr lang="en-US" sz="1100" dirty="0"/>
                        <a:t>Communicate Information</a:t>
                      </a:r>
                    </a:p>
                  </a:txBody>
                  <a:tcPr marL="0" marR="0" anchor="ct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38703" y="1971938"/>
          <a:ext cx="9054380" cy="594360"/>
        </p:xfrm>
        <a:graphic>
          <a:graphicData uri="http://schemas.openxmlformats.org/drawingml/2006/table">
            <a:tbl>
              <a:tblPr firstRow="1" bandRow="1">
                <a:tableStyleId>{5940675A-B579-460E-94D1-54222C63F5DA}</a:tableStyleId>
              </a:tblPr>
              <a:tblGrid>
                <a:gridCol w="1123390">
                  <a:extLst>
                    <a:ext uri="{9D8B030D-6E8A-4147-A177-3AD203B41FA5}">
                      <a16:colId xmlns:a16="http://schemas.microsoft.com/office/drawing/2014/main" val="20000"/>
                    </a:ext>
                  </a:extLst>
                </a:gridCol>
                <a:gridCol w="862585">
                  <a:extLst>
                    <a:ext uri="{9D8B030D-6E8A-4147-A177-3AD203B41FA5}">
                      <a16:colId xmlns:a16="http://schemas.microsoft.com/office/drawing/2014/main" val="20001"/>
                    </a:ext>
                  </a:extLst>
                </a:gridCol>
                <a:gridCol w="1042290">
                  <a:extLst>
                    <a:ext uri="{9D8B030D-6E8A-4147-A177-3AD203B41FA5}">
                      <a16:colId xmlns:a16="http://schemas.microsoft.com/office/drawing/2014/main" val="20002"/>
                    </a:ext>
                  </a:extLst>
                </a:gridCol>
                <a:gridCol w="706841">
                  <a:extLst>
                    <a:ext uri="{9D8B030D-6E8A-4147-A177-3AD203B41FA5}">
                      <a16:colId xmlns:a16="http://schemas.microsoft.com/office/drawing/2014/main" val="20003"/>
                    </a:ext>
                  </a:extLst>
                </a:gridCol>
                <a:gridCol w="1042290">
                  <a:extLst>
                    <a:ext uri="{9D8B030D-6E8A-4147-A177-3AD203B41FA5}">
                      <a16:colId xmlns:a16="http://schemas.microsoft.com/office/drawing/2014/main" val="20004"/>
                    </a:ext>
                  </a:extLst>
                </a:gridCol>
                <a:gridCol w="1629327">
                  <a:extLst>
                    <a:ext uri="{9D8B030D-6E8A-4147-A177-3AD203B41FA5}">
                      <a16:colId xmlns:a16="http://schemas.microsoft.com/office/drawing/2014/main" val="20005"/>
                    </a:ext>
                  </a:extLst>
                </a:gridCol>
                <a:gridCol w="730801">
                  <a:extLst>
                    <a:ext uri="{9D8B030D-6E8A-4147-A177-3AD203B41FA5}">
                      <a16:colId xmlns:a16="http://schemas.microsoft.com/office/drawing/2014/main" val="20006"/>
                    </a:ext>
                  </a:extLst>
                </a:gridCol>
                <a:gridCol w="934467">
                  <a:extLst>
                    <a:ext uri="{9D8B030D-6E8A-4147-A177-3AD203B41FA5}">
                      <a16:colId xmlns:a16="http://schemas.microsoft.com/office/drawing/2014/main" val="20007"/>
                    </a:ext>
                  </a:extLst>
                </a:gridCol>
                <a:gridCol w="982389">
                  <a:extLst>
                    <a:ext uri="{9D8B030D-6E8A-4147-A177-3AD203B41FA5}">
                      <a16:colId xmlns:a16="http://schemas.microsoft.com/office/drawing/2014/main" val="20008"/>
                    </a:ext>
                  </a:extLst>
                </a:gridCol>
              </a:tblGrid>
              <a:tr h="576171">
                <a:tc>
                  <a:txBody>
                    <a:bodyPr/>
                    <a:lstStyle/>
                    <a:p>
                      <a:pPr algn="ctr"/>
                      <a:r>
                        <a:rPr lang="en-US" sz="1100" dirty="0"/>
                        <a:t>Ask</a:t>
                      </a:r>
                      <a:r>
                        <a:rPr lang="en-US" sz="1100" baseline="0" dirty="0"/>
                        <a:t> Questions/ Define Problems</a:t>
                      </a:r>
                      <a:endParaRPr lang="en-US" sz="1100" dirty="0"/>
                    </a:p>
                  </a:txBody>
                  <a:tcPr marL="0" marR="0" anchor="ctr">
                    <a:solidFill>
                      <a:schemeClr val="accent2"/>
                    </a:solidFill>
                  </a:tcPr>
                </a:tc>
                <a:tc>
                  <a:txBody>
                    <a:bodyPr/>
                    <a:lstStyle/>
                    <a:p>
                      <a:pPr algn="ctr"/>
                      <a:r>
                        <a:rPr lang="en-US" sz="1100" dirty="0"/>
                        <a:t>Develop/Use</a:t>
                      </a:r>
                      <a:r>
                        <a:rPr lang="en-US" sz="1100" baseline="0" dirty="0"/>
                        <a:t> Models</a:t>
                      </a:r>
                      <a:endParaRPr lang="en-US" sz="1100" dirty="0"/>
                    </a:p>
                  </a:txBody>
                  <a:tcPr marL="0" marR="0" anchor="ctr">
                    <a:noFill/>
                  </a:tcPr>
                </a:tc>
                <a:tc>
                  <a:txBody>
                    <a:bodyPr/>
                    <a:lstStyle/>
                    <a:p>
                      <a:pPr algn="ctr"/>
                      <a:r>
                        <a:rPr lang="en-US" sz="1100" dirty="0"/>
                        <a:t>Plan/Carry Out Investigations</a:t>
                      </a:r>
                    </a:p>
                  </a:txBody>
                  <a:tcPr marL="0" marR="0" anchor="ctr">
                    <a:solidFill>
                      <a:schemeClr val="accent2"/>
                    </a:solidFill>
                  </a:tcPr>
                </a:tc>
                <a:tc>
                  <a:txBody>
                    <a:bodyPr/>
                    <a:lstStyle/>
                    <a:p>
                      <a:pPr algn="ctr"/>
                      <a:r>
                        <a:rPr lang="en-US" sz="1100" dirty="0"/>
                        <a:t>Analyze/</a:t>
                      </a:r>
                      <a:r>
                        <a:rPr lang="en-US" sz="1100" baseline="0" dirty="0"/>
                        <a:t> Interpret Data</a:t>
                      </a:r>
                      <a:endParaRPr lang="en-US" sz="1100" dirty="0"/>
                    </a:p>
                  </a:txBody>
                  <a:tcPr marL="0" marR="0" anchor="ctr">
                    <a:solidFill>
                      <a:schemeClr val="accent2"/>
                    </a:solidFill>
                  </a:tcPr>
                </a:tc>
                <a:tc>
                  <a:txBody>
                    <a:bodyPr/>
                    <a:lstStyle/>
                    <a:p>
                      <a:pPr algn="ctr"/>
                      <a:r>
                        <a:rPr lang="en-US" sz="1100" dirty="0"/>
                        <a:t>Use Math/</a:t>
                      </a:r>
                      <a:r>
                        <a:rPr lang="en-US" sz="1100" baseline="0" dirty="0"/>
                        <a:t> Computational Thinking</a:t>
                      </a:r>
                      <a:endParaRPr lang="en-US" sz="1100" dirty="0"/>
                    </a:p>
                  </a:txBody>
                  <a:tcPr marL="0" marR="0" anchor="ctr">
                    <a:solidFill>
                      <a:schemeClr val="accent2"/>
                    </a:solidFill>
                  </a:tcPr>
                </a:tc>
                <a:tc>
                  <a:txBody>
                    <a:bodyPr/>
                    <a:lstStyle/>
                    <a:p>
                      <a:pPr algn="ctr"/>
                      <a:r>
                        <a:rPr lang="en-US" sz="1100" dirty="0"/>
                        <a:t>Construct</a:t>
                      </a:r>
                      <a:r>
                        <a:rPr lang="en-US" sz="1100" baseline="0" dirty="0"/>
                        <a:t> Explanations &amp; Engage in Argumentation from Evidence</a:t>
                      </a:r>
                      <a:endParaRPr lang="en-US" sz="1100" dirty="0"/>
                    </a:p>
                  </a:txBody>
                  <a:tcPr marL="0" marR="0" anchor="ctr">
                    <a:solidFill>
                      <a:schemeClr val="accent2"/>
                    </a:solidFill>
                  </a:tcPr>
                </a:tc>
                <a:tc>
                  <a:txBody>
                    <a:bodyPr/>
                    <a:lstStyle/>
                    <a:p>
                      <a:pPr algn="ctr"/>
                      <a:r>
                        <a:rPr lang="en-US" sz="1100" dirty="0"/>
                        <a:t>Design Solutions</a:t>
                      </a:r>
                    </a:p>
                  </a:txBody>
                  <a:tcPr marL="0" marR="0" anchor="ctr">
                    <a:solidFill>
                      <a:schemeClr val="accent2"/>
                    </a:solidFill>
                  </a:tcPr>
                </a:tc>
                <a:tc>
                  <a:txBody>
                    <a:bodyPr/>
                    <a:lstStyle/>
                    <a:p>
                      <a:pPr algn="ctr"/>
                      <a:r>
                        <a:rPr lang="en-US" sz="1100" dirty="0"/>
                        <a:t>Obtain &amp; Evaluate Information</a:t>
                      </a:r>
                    </a:p>
                  </a:txBody>
                  <a:tcPr marL="0" marR="0" anchor="ctr">
                    <a:solidFill>
                      <a:schemeClr val="accent2"/>
                    </a:solidFill>
                  </a:tcPr>
                </a:tc>
                <a:tc>
                  <a:txBody>
                    <a:bodyPr/>
                    <a:lstStyle/>
                    <a:p>
                      <a:pPr algn="ctr"/>
                      <a:r>
                        <a:rPr lang="en-US" sz="1100" dirty="0"/>
                        <a:t>Communicate Information</a:t>
                      </a:r>
                    </a:p>
                  </a:txBody>
                  <a:tcPr marL="0" marR="0" anchor="ctr"/>
                </a:tc>
                <a:extLst>
                  <a:ext uri="{0D108BD9-81ED-4DB2-BD59-A6C34878D82A}">
                    <a16:rowId xmlns:a16="http://schemas.microsoft.com/office/drawing/2014/main" val="10000"/>
                  </a:ext>
                </a:extLst>
              </a:tr>
            </a:tbl>
          </a:graphicData>
        </a:graphic>
      </p:graphicFrame>
      <p:sp>
        <p:nvSpPr>
          <p:cNvPr id="8" name="TextBox 7"/>
          <p:cNvSpPr txBox="1"/>
          <p:nvPr/>
        </p:nvSpPr>
        <p:spPr>
          <a:xfrm>
            <a:off x="38703" y="479326"/>
            <a:ext cx="4431019" cy="338554"/>
          </a:xfrm>
          <a:prstGeom prst="rect">
            <a:avLst/>
          </a:prstGeom>
          <a:noFill/>
        </p:spPr>
        <p:txBody>
          <a:bodyPr wrap="square" rtlCol="0">
            <a:spAutoFit/>
          </a:bodyPr>
          <a:lstStyle/>
          <a:p>
            <a:r>
              <a:rPr lang="en-US" sz="1600" dirty="0"/>
              <a:t>Project 1: Gas Temperature-Volume Relationship</a:t>
            </a:r>
          </a:p>
        </p:txBody>
      </p:sp>
      <p:sp>
        <p:nvSpPr>
          <p:cNvPr id="9" name="TextBox 8"/>
          <p:cNvSpPr txBox="1"/>
          <p:nvPr/>
        </p:nvSpPr>
        <p:spPr>
          <a:xfrm>
            <a:off x="38703" y="1641076"/>
            <a:ext cx="4431019" cy="338554"/>
          </a:xfrm>
          <a:prstGeom prst="rect">
            <a:avLst/>
          </a:prstGeom>
          <a:noFill/>
        </p:spPr>
        <p:txBody>
          <a:bodyPr wrap="square" rtlCol="0">
            <a:spAutoFit/>
          </a:bodyPr>
          <a:lstStyle/>
          <a:p>
            <a:r>
              <a:rPr lang="en-US" sz="1600" dirty="0"/>
              <a:t>Project 2: A Glowing Recommendation</a:t>
            </a:r>
          </a:p>
        </p:txBody>
      </p:sp>
      <p:graphicFrame>
        <p:nvGraphicFramePr>
          <p:cNvPr id="10" name="Table 9"/>
          <p:cNvGraphicFramePr>
            <a:graphicFrameLocks noGrp="1"/>
          </p:cNvGraphicFramePr>
          <p:nvPr/>
        </p:nvGraphicFramePr>
        <p:xfrm>
          <a:off x="38703" y="3133688"/>
          <a:ext cx="9054380" cy="594360"/>
        </p:xfrm>
        <a:graphic>
          <a:graphicData uri="http://schemas.openxmlformats.org/drawingml/2006/table">
            <a:tbl>
              <a:tblPr firstRow="1" bandRow="1">
                <a:tableStyleId>{5940675A-B579-460E-94D1-54222C63F5DA}</a:tableStyleId>
              </a:tblPr>
              <a:tblGrid>
                <a:gridCol w="1123390">
                  <a:extLst>
                    <a:ext uri="{9D8B030D-6E8A-4147-A177-3AD203B41FA5}">
                      <a16:colId xmlns:a16="http://schemas.microsoft.com/office/drawing/2014/main" val="20000"/>
                    </a:ext>
                  </a:extLst>
                </a:gridCol>
                <a:gridCol w="862585">
                  <a:extLst>
                    <a:ext uri="{9D8B030D-6E8A-4147-A177-3AD203B41FA5}">
                      <a16:colId xmlns:a16="http://schemas.microsoft.com/office/drawing/2014/main" val="20001"/>
                    </a:ext>
                  </a:extLst>
                </a:gridCol>
                <a:gridCol w="1042290">
                  <a:extLst>
                    <a:ext uri="{9D8B030D-6E8A-4147-A177-3AD203B41FA5}">
                      <a16:colId xmlns:a16="http://schemas.microsoft.com/office/drawing/2014/main" val="20002"/>
                    </a:ext>
                  </a:extLst>
                </a:gridCol>
                <a:gridCol w="706841">
                  <a:extLst>
                    <a:ext uri="{9D8B030D-6E8A-4147-A177-3AD203B41FA5}">
                      <a16:colId xmlns:a16="http://schemas.microsoft.com/office/drawing/2014/main" val="20003"/>
                    </a:ext>
                  </a:extLst>
                </a:gridCol>
                <a:gridCol w="1042290">
                  <a:extLst>
                    <a:ext uri="{9D8B030D-6E8A-4147-A177-3AD203B41FA5}">
                      <a16:colId xmlns:a16="http://schemas.microsoft.com/office/drawing/2014/main" val="20004"/>
                    </a:ext>
                  </a:extLst>
                </a:gridCol>
                <a:gridCol w="1629327">
                  <a:extLst>
                    <a:ext uri="{9D8B030D-6E8A-4147-A177-3AD203B41FA5}">
                      <a16:colId xmlns:a16="http://schemas.microsoft.com/office/drawing/2014/main" val="20005"/>
                    </a:ext>
                  </a:extLst>
                </a:gridCol>
                <a:gridCol w="730801">
                  <a:extLst>
                    <a:ext uri="{9D8B030D-6E8A-4147-A177-3AD203B41FA5}">
                      <a16:colId xmlns:a16="http://schemas.microsoft.com/office/drawing/2014/main" val="20006"/>
                    </a:ext>
                  </a:extLst>
                </a:gridCol>
                <a:gridCol w="934467">
                  <a:extLst>
                    <a:ext uri="{9D8B030D-6E8A-4147-A177-3AD203B41FA5}">
                      <a16:colId xmlns:a16="http://schemas.microsoft.com/office/drawing/2014/main" val="20007"/>
                    </a:ext>
                  </a:extLst>
                </a:gridCol>
                <a:gridCol w="982389">
                  <a:extLst>
                    <a:ext uri="{9D8B030D-6E8A-4147-A177-3AD203B41FA5}">
                      <a16:colId xmlns:a16="http://schemas.microsoft.com/office/drawing/2014/main" val="20008"/>
                    </a:ext>
                  </a:extLst>
                </a:gridCol>
              </a:tblGrid>
              <a:tr h="576171">
                <a:tc>
                  <a:txBody>
                    <a:bodyPr/>
                    <a:lstStyle/>
                    <a:p>
                      <a:pPr algn="ctr"/>
                      <a:r>
                        <a:rPr lang="en-US" sz="1100" dirty="0"/>
                        <a:t>Ask</a:t>
                      </a:r>
                      <a:r>
                        <a:rPr lang="en-US" sz="1100" baseline="0" dirty="0"/>
                        <a:t> Questions/ Define Problems</a:t>
                      </a:r>
                      <a:endParaRPr lang="en-US" sz="1100" dirty="0"/>
                    </a:p>
                  </a:txBody>
                  <a:tcPr marL="0" marR="0" anchor="ctr"/>
                </a:tc>
                <a:tc>
                  <a:txBody>
                    <a:bodyPr/>
                    <a:lstStyle/>
                    <a:p>
                      <a:pPr algn="ctr"/>
                      <a:r>
                        <a:rPr lang="en-US" sz="1100" dirty="0"/>
                        <a:t>Develop/Use</a:t>
                      </a:r>
                      <a:r>
                        <a:rPr lang="en-US" sz="1100" baseline="0" dirty="0"/>
                        <a:t> Models</a:t>
                      </a:r>
                      <a:endParaRPr lang="en-US" sz="1100" dirty="0"/>
                    </a:p>
                  </a:txBody>
                  <a:tcPr marL="0" marR="0" anchor="ctr">
                    <a:noFill/>
                  </a:tcPr>
                </a:tc>
                <a:tc>
                  <a:txBody>
                    <a:bodyPr/>
                    <a:lstStyle/>
                    <a:p>
                      <a:pPr algn="ctr"/>
                      <a:r>
                        <a:rPr lang="en-US" sz="1100" dirty="0"/>
                        <a:t>Plan/Carry Out Investigations</a:t>
                      </a:r>
                    </a:p>
                  </a:txBody>
                  <a:tcPr marL="0" marR="0" anchor="ctr">
                    <a:solidFill>
                      <a:schemeClr val="accent2"/>
                    </a:solidFill>
                  </a:tcPr>
                </a:tc>
                <a:tc>
                  <a:txBody>
                    <a:bodyPr/>
                    <a:lstStyle/>
                    <a:p>
                      <a:pPr algn="ctr"/>
                      <a:r>
                        <a:rPr lang="en-US" sz="1100" dirty="0"/>
                        <a:t>Analyze/</a:t>
                      </a:r>
                      <a:r>
                        <a:rPr lang="en-US" sz="1100" baseline="0" dirty="0"/>
                        <a:t> Interpret Data</a:t>
                      </a:r>
                      <a:endParaRPr lang="en-US" sz="1100" dirty="0"/>
                    </a:p>
                  </a:txBody>
                  <a:tcPr marL="0" marR="0" anchor="ctr">
                    <a:solidFill>
                      <a:schemeClr val="accent2"/>
                    </a:solidFill>
                  </a:tcPr>
                </a:tc>
                <a:tc>
                  <a:txBody>
                    <a:bodyPr/>
                    <a:lstStyle/>
                    <a:p>
                      <a:pPr algn="ctr"/>
                      <a:r>
                        <a:rPr lang="en-US" sz="1100" dirty="0"/>
                        <a:t>Use Math/</a:t>
                      </a:r>
                      <a:r>
                        <a:rPr lang="en-US" sz="1100" baseline="0" dirty="0"/>
                        <a:t> Computational Thinking</a:t>
                      </a:r>
                      <a:endParaRPr lang="en-US" sz="1100" dirty="0"/>
                    </a:p>
                  </a:txBody>
                  <a:tcPr marL="0" marR="0" anchor="ctr">
                    <a:noFill/>
                  </a:tcPr>
                </a:tc>
                <a:tc>
                  <a:txBody>
                    <a:bodyPr/>
                    <a:lstStyle/>
                    <a:p>
                      <a:pPr algn="ctr"/>
                      <a:r>
                        <a:rPr lang="en-US" sz="1100" dirty="0"/>
                        <a:t>Construct</a:t>
                      </a:r>
                      <a:r>
                        <a:rPr lang="en-US" sz="1100" baseline="0" dirty="0"/>
                        <a:t> Explanations &amp; Engage in Argumentation from Evidence</a:t>
                      </a:r>
                      <a:endParaRPr lang="en-US" sz="1100" dirty="0"/>
                    </a:p>
                  </a:txBody>
                  <a:tcPr marL="0" marR="0" anchor="ctr">
                    <a:solidFill>
                      <a:schemeClr val="accent2"/>
                    </a:solidFill>
                  </a:tcPr>
                </a:tc>
                <a:tc>
                  <a:txBody>
                    <a:bodyPr/>
                    <a:lstStyle/>
                    <a:p>
                      <a:pPr algn="ctr"/>
                      <a:r>
                        <a:rPr lang="en-US" sz="1100" dirty="0"/>
                        <a:t>Design Solutions</a:t>
                      </a:r>
                    </a:p>
                  </a:txBody>
                  <a:tcPr marL="0" marR="0" anchor="ctr">
                    <a:solidFill>
                      <a:srgbClr val="FFFFFF"/>
                    </a:solidFill>
                  </a:tcPr>
                </a:tc>
                <a:tc>
                  <a:txBody>
                    <a:bodyPr/>
                    <a:lstStyle/>
                    <a:p>
                      <a:pPr algn="ctr"/>
                      <a:r>
                        <a:rPr lang="en-US" sz="1100" dirty="0"/>
                        <a:t>Obtain &amp; Evaluate Information</a:t>
                      </a:r>
                    </a:p>
                  </a:txBody>
                  <a:tcPr marL="0" marR="0" anchor="ctr">
                    <a:solidFill>
                      <a:schemeClr val="accent2"/>
                    </a:solidFill>
                  </a:tcPr>
                </a:tc>
                <a:tc>
                  <a:txBody>
                    <a:bodyPr/>
                    <a:lstStyle/>
                    <a:p>
                      <a:pPr algn="ctr"/>
                      <a:r>
                        <a:rPr lang="en-US" sz="1100" dirty="0"/>
                        <a:t>Communicate Information</a:t>
                      </a:r>
                    </a:p>
                  </a:txBody>
                  <a:tcPr marL="0" marR="0" anchor="ctr">
                    <a:solidFill>
                      <a:schemeClr val="accent2"/>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38703" y="4295438"/>
          <a:ext cx="9054380" cy="594360"/>
        </p:xfrm>
        <a:graphic>
          <a:graphicData uri="http://schemas.openxmlformats.org/drawingml/2006/table">
            <a:tbl>
              <a:tblPr firstRow="1" bandRow="1">
                <a:tableStyleId>{5940675A-B579-460E-94D1-54222C63F5DA}</a:tableStyleId>
              </a:tblPr>
              <a:tblGrid>
                <a:gridCol w="1123390">
                  <a:extLst>
                    <a:ext uri="{9D8B030D-6E8A-4147-A177-3AD203B41FA5}">
                      <a16:colId xmlns:a16="http://schemas.microsoft.com/office/drawing/2014/main" val="20000"/>
                    </a:ext>
                  </a:extLst>
                </a:gridCol>
                <a:gridCol w="862585">
                  <a:extLst>
                    <a:ext uri="{9D8B030D-6E8A-4147-A177-3AD203B41FA5}">
                      <a16:colId xmlns:a16="http://schemas.microsoft.com/office/drawing/2014/main" val="20001"/>
                    </a:ext>
                  </a:extLst>
                </a:gridCol>
                <a:gridCol w="1042290">
                  <a:extLst>
                    <a:ext uri="{9D8B030D-6E8A-4147-A177-3AD203B41FA5}">
                      <a16:colId xmlns:a16="http://schemas.microsoft.com/office/drawing/2014/main" val="20002"/>
                    </a:ext>
                  </a:extLst>
                </a:gridCol>
                <a:gridCol w="706841">
                  <a:extLst>
                    <a:ext uri="{9D8B030D-6E8A-4147-A177-3AD203B41FA5}">
                      <a16:colId xmlns:a16="http://schemas.microsoft.com/office/drawing/2014/main" val="20003"/>
                    </a:ext>
                  </a:extLst>
                </a:gridCol>
                <a:gridCol w="1042290">
                  <a:extLst>
                    <a:ext uri="{9D8B030D-6E8A-4147-A177-3AD203B41FA5}">
                      <a16:colId xmlns:a16="http://schemas.microsoft.com/office/drawing/2014/main" val="20004"/>
                    </a:ext>
                  </a:extLst>
                </a:gridCol>
                <a:gridCol w="1629327">
                  <a:extLst>
                    <a:ext uri="{9D8B030D-6E8A-4147-A177-3AD203B41FA5}">
                      <a16:colId xmlns:a16="http://schemas.microsoft.com/office/drawing/2014/main" val="20005"/>
                    </a:ext>
                  </a:extLst>
                </a:gridCol>
                <a:gridCol w="730801">
                  <a:extLst>
                    <a:ext uri="{9D8B030D-6E8A-4147-A177-3AD203B41FA5}">
                      <a16:colId xmlns:a16="http://schemas.microsoft.com/office/drawing/2014/main" val="20006"/>
                    </a:ext>
                  </a:extLst>
                </a:gridCol>
                <a:gridCol w="934467">
                  <a:extLst>
                    <a:ext uri="{9D8B030D-6E8A-4147-A177-3AD203B41FA5}">
                      <a16:colId xmlns:a16="http://schemas.microsoft.com/office/drawing/2014/main" val="20007"/>
                    </a:ext>
                  </a:extLst>
                </a:gridCol>
                <a:gridCol w="982389">
                  <a:extLst>
                    <a:ext uri="{9D8B030D-6E8A-4147-A177-3AD203B41FA5}">
                      <a16:colId xmlns:a16="http://schemas.microsoft.com/office/drawing/2014/main" val="20008"/>
                    </a:ext>
                  </a:extLst>
                </a:gridCol>
              </a:tblGrid>
              <a:tr h="576171">
                <a:tc>
                  <a:txBody>
                    <a:bodyPr/>
                    <a:lstStyle/>
                    <a:p>
                      <a:pPr algn="ctr"/>
                      <a:r>
                        <a:rPr lang="en-US" sz="1100" dirty="0"/>
                        <a:t>Ask</a:t>
                      </a:r>
                      <a:r>
                        <a:rPr lang="en-US" sz="1100" baseline="0" dirty="0"/>
                        <a:t> Questions/ Define Problems</a:t>
                      </a:r>
                      <a:endParaRPr lang="en-US" sz="1100" dirty="0"/>
                    </a:p>
                  </a:txBody>
                  <a:tcPr marL="0" marR="0" anchor="ctr"/>
                </a:tc>
                <a:tc>
                  <a:txBody>
                    <a:bodyPr/>
                    <a:lstStyle/>
                    <a:p>
                      <a:pPr algn="ctr"/>
                      <a:r>
                        <a:rPr lang="en-US" sz="1100" dirty="0"/>
                        <a:t>Develop/Use</a:t>
                      </a:r>
                      <a:r>
                        <a:rPr lang="en-US" sz="1100" baseline="0" dirty="0"/>
                        <a:t> Models</a:t>
                      </a:r>
                      <a:endParaRPr lang="en-US" sz="1100" dirty="0"/>
                    </a:p>
                  </a:txBody>
                  <a:tcPr marL="0" marR="0" anchor="ctr">
                    <a:solidFill>
                      <a:schemeClr val="accent2"/>
                    </a:solidFill>
                  </a:tcPr>
                </a:tc>
                <a:tc>
                  <a:txBody>
                    <a:bodyPr/>
                    <a:lstStyle/>
                    <a:p>
                      <a:pPr algn="ctr"/>
                      <a:r>
                        <a:rPr lang="en-US" sz="1100" dirty="0"/>
                        <a:t>Plan/Carry Out Investigations</a:t>
                      </a:r>
                    </a:p>
                  </a:txBody>
                  <a:tcPr marL="0" marR="0" anchor="ctr">
                    <a:solidFill>
                      <a:schemeClr val="accent2"/>
                    </a:solidFill>
                  </a:tcPr>
                </a:tc>
                <a:tc>
                  <a:txBody>
                    <a:bodyPr/>
                    <a:lstStyle/>
                    <a:p>
                      <a:pPr algn="ctr"/>
                      <a:r>
                        <a:rPr lang="en-US" sz="1100" dirty="0"/>
                        <a:t>Analyze/</a:t>
                      </a:r>
                      <a:r>
                        <a:rPr lang="en-US" sz="1100" baseline="0" dirty="0"/>
                        <a:t> Interpret Data</a:t>
                      </a:r>
                      <a:endParaRPr lang="en-US" sz="1100" dirty="0"/>
                    </a:p>
                  </a:txBody>
                  <a:tcPr marL="0" marR="0" anchor="ctr">
                    <a:solidFill>
                      <a:schemeClr val="accent2"/>
                    </a:solidFill>
                  </a:tcPr>
                </a:tc>
                <a:tc>
                  <a:txBody>
                    <a:bodyPr/>
                    <a:lstStyle/>
                    <a:p>
                      <a:pPr algn="ctr"/>
                      <a:r>
                        <a:rPr lang="en-US" sz="1100" dirty="0"/>
                        <a:t>Use Math/</a:t>
                      </a:r>
                      <a:r>
                        <a:rPr lang="en-US" sz="1100" baseline="0" dirty="0"/>
                        <a:t> Computational Thinking</a:t>
                      </a:r>
                      <a:endParaRPr lang="en-US" sz="1100" dirty="0"/>
                    </a:p>
                  </a:txBody>
                  <a:tcPr marL="0" marR="0" anchor="ctr">
                    <a:solidFill>
                      <a:schemeClr val="accent2"/>
                    </a:solidFill>
                  </a:tcPr>
                </a:tc>
                <a:tc>
                  <a:txBody>
                    <a:bodyPr/>
                    <a:lstStyle/>
                    <a:p>
                      <a:pPr algn="ctr"/>
                      <a:r>
                        <a:rPr lang="en-US" sz="1100" dirty="0"/>
                        <a:t>Construct</a:t>
                      </a:r>
                      <a:r>
                        <a:rPr lang="en-US" sz="1100" baseline="0" dirty="0"/>
                        <a:t> Explanations &amp; Engage in Argumentation from Evidence</a:t>
                      </a:r>
                      <a:endParaRPr lang="en-US" sz="1100" dirty="0"/>
                    </a:p>
                  </a:txBody>
                  <a:tcPr marL="0" marR="0" anchor="ctr">
                    <a:solidFill>
                      <a:schemeClr val="accent2"/>
                    </a:solidFill>
                  </a:tcPr>
                </a:tc>
                <a:tc>
                  <a:txBody>
                    <a:bodyPr/>
                    <a:lstStyle/>
                    <a:p>
                      <a:pPr algn="ctr"/>
                      <a:r>
                        <a:rPr lang="en-US" sz="1100" dirty="0"/>
                        <a:t>Design Solutions</a:t>
                      </a:r>
                    </a:p>
                  </a:txBody>
                  <a:tcPr marL="0" marR="0" anchor="ctr">
                    <a:solidFill>
                      <a:schemeClr val="accent2"/>
                    </a:solidFill>
                  </a:tcPr>
                </a:tc>
                <a:tc>
                  <a:txBody>
                    <a:bodyPr/>
                    <a:lstStyle/>
                    <a:p>
                      <a:pPr algn="ctr"/>
                      <a:r>
                        <a:rPr lang="en-US" sz="1100" dirty="0"/>
                        <a:t>Obtain &amp; Evaluate Information</a:t>
                      </a:r>
                    </a:p>
                  </a:txBody>
                  <a:tcPr marL="0" marR="0" anchor="ctr"/>
                </a:tc>
                <a:tc>
                  <a:txBody>
                    <a:bodyPr/>
                    <a:lstStyle/>
                    <a:p>
                      <a:pPr algn="ctr"/>
                      <a:r>
                        <a:rPr lang="en-US" sz="1100" dirty="0"/>
                        <a:t>Communicate Information</a:t>
                      </a:r>
                    </a:p>
                  </a:txBody>
                  <a:tcPr marL="0" marR="0" anchor="ctr">
                    <a:solidFill>
                      <a:schemeClr val="accent2"/>
                    </a:solid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nvGraphicFramePr>
        <p:xfrm>
          <a:off x="38703" y="5457190"/>
          <a:ext cx="9054380" cy="594360"/>
        </p:xfrm>
        <a:graphic>
          <a:graphicData uri="http://schemas.openxmlformats.org/drawingml/2006/table">
            <a:tbl>
              <a:tblPr firstRow="1" bandRow="1">
                <a:tableStyleId>{5940675A-B579-460E-94D1-54222C63F5DA}</a:tableStyleId>
              </a:tblPr>
              <a:tblGrid>
                <a:gridCol w="1123390">
                  <a:extLst>
                    <a:ext uri="{9D8B030D-6E8A-4147-A177-3AD203B41FA5}">
                      <a16:colId xmlns:a16="http://schemas.microsoft.com/office/drawing/2014/main" val="20000"/>
                    </a:ext>
                  </a:extLst>
                </a:gridCol>
                <a:gridCol w="862585">
                  <a:extLst>
                    <a:ext uri="{9D8B030D-6E8A-4147-A177-3AD203B41FA5}">
                      <a16:colId xmlns:a16="http://schemas.microsoft.com/office/drawing/2014/main" val="20001"/>
                    </a:ext>
                  </a:extLst>
                </a:gridCol>
                <a:gridCol w="1042290">
                  <a:extLst>
                    <a:ext uri="{9D8B030D-6E8A-4147-A177-3AD203B41FA5}">
                      <a16:colId xmlns:a16="http://schemas.microsoft.com/office/drawing/2014/main" val="20002"/>
                    </a:ext>
                  </a:extLst>
                </a:gridCol>
                <a:gridCol w="706841">
                  <a:extLst>
                    <a:ext uri="{9D8B030D-6E8A-4147-A177-3AD203B41FA5}">
                      <a16:colId xmlns:a16="http://schemas.microsoft.com/office/drawing/2014/main" val="20003"/>
                    </a:ext>
                  </a:extLst>
                </a:gridCol>
                <a:gridCol w="1042290">
                  <a:extLst>
                    <a:ext uri="{9D8B030D-6E8A-4147-A177-3AD203B41FA5}">
                      <a16:colId xmlns:a16="http://schemas.microsoft.com/office/drawing/2014/main" val="20004"/>
                    </a:ext>
                  </a:extLst>
                </a:gridCol>
                <a:gridCol w="1629327">
                  <a:extLst>
                    <a:ext uri="{9D8B030D-6E8A-4147-A177-3AD203B41FA5}">
                      <a16:colId xmlns:a16="http://schemas.microsoft.com/office/drawing/2014/main" val="20005"/>
                    </a:ext>
                  </a:extLst>
                </a:gridCol>
                <a:gridCol w="730801">
                  <a:extLst>
                    <a:ext uri="{9D8B030D-6E8A-4147-A177-3AD203B41FA5}">
                      <a16:colId xmlns:a16="http://schemas.microsoft.com/office/drawing/2014/main" val="20006"/>
                    </a:ext>
                  </a:extLst>
                </a:gridCol>
                <a:gridCol w="934467">
                  <a:extLst>
                    <a:ext uri="{9D8B030D-6E8A-4147-A177-3AD203B41FA5}">
                      <a16:colId xmlns:a16="http://schemas.microsoft.com/office/drawing/2014/main" val="20007"/>
                    </a:ext>
                  </a:extLst>
                </a:gridCol>
                <a:gridCol w="982389">
                  <a:extLst>
                    <a:ext uri="{9D8B030D-6E8A-4147-A177-3AD203B41FA5}">
                      <a16:colId xmlns:a16="http://schemas.microsoft.com/office/drawing/2014/main" val="20008"/>
                    </a:ext>
                  </a:extLst>
                </a:gridCol>
              </a:tblGrid>
              <a:tr h="576171">
                <a:tc>
                  <a:txBody>
                    <a:bodyPr/>
                    <a:lstStyle/>
                    <a:p>
                      <a:pPr algn="ctr"/>
                      <a:r>
                        <a:rPr lang="en-US" sz="1100" dirty="0"/>
                        <a:t>Ask</a:t>
                      </a:r>
                      <a:r>
                        <a:rPr lang="en-US" sz="1100" baseline="0" dirty="0"/>
                        <a:t> Questions/ Define Problems</a:t>
                      </a:r>
                      <a:endParaRPr lang="en-US" sz="1100" dirty="0"/>
                    </a:p>
                  </a:txBody>
                  <a:tcPr marL="0" marR="0" anchor="ctr"/>
                </a:tc>
                <a:tc>
                  <a:txBody>
                    <a:bodyPr/>
                    <a:lstStyle/>
                    <a:p>
                      <a:pPr algn="ctr"/>
                      <a:r>
                        <a:rPr lang="en-US" sz="1100" dirty="0"/>
                        <a:t>Develop/Use</a:t>
                      </a:r>
                      <a:r>
                        <a:rPr lang="en-US" sz="1100" baseline="0" dirty="0"/>
                        <a:t> Models</a:t>
                      </a:r>
                      <a:endParaRPr lang="en-US" sz="1100" dirty="0"/>
                    </a:p>
                  </a:txBody>
                  <a:tcPr marL="0" marR="0" anchor="ctr">
                    <a:solidFill>
                      <a:srgbClr val="FFFFFF"/>
                    </a:solidFill>
                  </a:tcPr>
                </a:tc>
                <a:tc>
                  <a:txBody>
                    <a:bodyPr/>
                    <a:lstStyle/>
                    <a:p>
                      <a:pPr algn="ctr"/>
                      <a:r>
                        <a:rPr lang="en-US" sz="1100" dirty="0"/>
                        <a:t>Plan/Carry Out Investigations</a:t>
                      </a:r>
                    </a:p>
                  </a:txBody>
                  <a:tcPr marL="0" marR="0" anchor="ctr">
                    <a:solidFill>
                      <a:schemeClr val="accent2"/>
                    </a:solidFill>
                  </a:tcPr>
                </a:tc>
                <a:tc>
                  <a:txBody>
                    <a:bodyPr/>
                    <a:lstStyle/>
                    <a:p>
                      <a:pPr algn="ctr"/>
                      <a:r>
                        <a:rPr lang="en-US" sz="1100" dirty="0"/>
                        <a:t>Analyze/</a:t>
                      </a:r>
                      <a:r>
                        <a:rPr lang="en-US" sz="1100" baseline="0" dirty="0"/>
                        <a:t> Interpret Data</a:t>
                      </a:r>
                      <a:endParaRPr lang="en-US" sz="1100" dirty="0"/>
                    </a:p>
                  </a:txBody>
                  <a:tcPr marL="0" marR="0" anchor="ctr">
                    <a:solidFill>
                      <a:schemeClr val="accent2"/>
                    </a:solidFill>
                  </a:tcPr>
                </a:tc>
                <a:tc>
                  <a:txBody>
                    <a:bodyPr/>
                    <a:lstStyle/>
                    <a:p>
                      <a:pPr algn="ctr"/>
                      <a:r>
                        <a:rPr lang="en-US" sz="1100" dirty="0"/>
                        <a:t>Use Math/</a:t>
                      </a:r>
                      <a:r>
                        <a:rPr lang="en-US" sz="1100" baseline="0" dirty="0"/>
                        <a:t> Computational Thinking</a:t>
                      </a:r>
                      <a:endParaRPr lang="en-US" sz="1100" dirty="0"/>
                    </a:p>
                  </a:txBody>
                  <a:tcPr marL="0" marR="0" anchor="ctr">
                    <a:noFill/>
                  </a:tcPr>
                </a:tc>
                <a:tc>
                  <a:txBody>
                    <a:bodyPr/>
                    <a:lstStyle/>
                    <a:p>
                      <a:pPr algn="ctr"/>
                      <a:r>
                        <a:rPr lang="en-US" sz="1100" dirty="0"/>
                        <a:t>Construct</a:t>
                      </a:r>
                      <a:r>
                        <a:rPr lang="en-US" sz="1100" baseline="0" dirty="0"/>
                        <a:t> Explanations &amp; Engage in Argumentation from Evidence</a:t>
                      </a:r>
                      <a:endParaRPr lang="en-US" sz="1100" dirty="0"/>
                    </a:p>
                  </a:txBody>
                  <a:tcPr marL="0" marR="0" anchor="ctr">
                    <a:solidFill>
                      <a:schemeClr val="accent2"/>
                    </a:solidFill>
                  </a:tcPr>
                </a:tc>
                <a:tc>
                  <a:txBody>
                    <a:bodyPr/>
                    <a:lstStyle/>
                    <a:p>
                      <a:pPr algn="ctr"/>
                      <a:r>
                        <a:rPr lang="en-US" sz="1100" dirty="0"/>
                        <a:t>Design Solutions</a:t>
                      </a:r>
                    </a:p>
                  </a:txBody>
                  <a:tcPr marL="0" marR="0" anchor="ctr">
                    <a:solidFill>
                      <a:schemeClr val="accent2"/>
                    </a:solidFill>
                  </a:tcPr>
                </a:tc>
                <a:tc>
                  <a:txBody>
                    <a:bodyPr/>
                    <a:lstStyle/>
                    <a:p>
                      <a:pPr algn="ctr"/>
                      <a:r>
                        <a:rPr lang="en-US" sz="1100" dirty="0"/>
                        <a:t>Obtain &amp; Evaluate Information</a:t>
                      </a:r>
                    </a:p>
                  </a:txBody>
                  <a:tcPr marL="0" marR="0" anchor="ctr">
                    <a:solidFill>
                      <a:schemeClr val="accent2"/>
                    </a:solidFill>
                  </a:tcPr>
                </a:tc>
                <a:tc>
                  <a:txBody>
                    <a:bodyPr/>
                    <a:lstStyle/>
                    <a:p>
                      <a:pPr algn="ctr"/>
                      <a:r>
                        <a:rPr lang="en-US" sz="1100" dirty="0"/>
                        <a:t>Communicate Information</a:t>
                      </a:r>
                    </a:p>
                  </a:txBody>
                  <a:tcPr marL="0" marR="0" anchor="ctr">
                    <a:solidFill>
                      <a:schemeClr val="accent2"/>
                    </a:solidFill>
                  </a:tcPr>
                </a:tc>
                <a:extLst>
                  <a:ext uri="{0D108BD9-81ED-4DB2-BD59-A6C34878D82A}">
                    <a16:rowId xmlns:a16="http://schemas.microsoft.com/office/drawing/2014/main" val="10000"/>
                  </a:ext>
                </a:extLst>
              </a:tr>
            </a:tbl>
          </a:graphicData>
        </a:graphic>
      </p:graphicFrame>
      <p:sp>
        <p:nvSpPr>
          <p:cNvPr id="14" name="TextBox 13"/>
          <p:cNvSpPr txBox="1"/>
          <p:nvPr/>
        </p:nvSpPr>
        <p:spPr>
          <a:xfrm>
            <a:off x="38703" y="2802826"/>
            <a:ext cx="6409420" cy="338554"/>
          </a:xfrm>
          <a:prstGeom prst="rect">
            <a:avLst/>
          </a:prstGeom>
          <a:noFill/>
        </p:spPr>
        <p:txBody>
          <a:bodyPr wrap="square" rtlCol="0">
            <a:spAutoFit/>
          </a:bodyPr>
          <a:lstStyle/>
          <a:p>
            <a:r>
              <a:rPr lang="en-US" sz="1600" dirty="0"/>
              <a:t>Project 3: Identification and Synthesis of an Unknown Ionic Compound</a:t>
            </a:r>
          </a:p>
        </p:txBody>
      </p:sp>
      <p:sp>
        <p:nvSpPr>
          <p:cNvPr id="15" name="TextBox 14"/>
          <p:cNvSpPr txBox="1"/>
          <p:nvPr/>
        </p:nvSpPr>
        <p:spPr>
          <a:xfrm>
            <a:off x="38703" y="3964576"/>
            <a:ext cx="4431019" cy="338554"/>
          </a:xfrm>
          <a:prstGeom prst="rect">
            <a:avLst/>
          </a:prstGeom>
          <a:noFill/>
        </p:spPr>
        <p:txBody>
          <a:bodyPr wrap="square" rtlCol="0">
            <a:spAutoFit/>
          </a:bodyPr>
          <a:lstStyle/>
          <a:p>
            <a:r>
              <a:rPr lang="en-US" sz="1600" dirty="0"/>
              <a:t>Project 4: Food Dye Spectroscopy</a:t>
            </a:r>
          </a:p>
        </p:txBody>
      </p:sp>
      <p:sp>
        <p:nvSpPr>
          <p:cNvPr id="16" name="TextBox 15"/>
          <p:cNvSpPr txBox="1"/>
          <p:nvPr/>
        </p:nvSpPr>
        <p:spPr>
          <a:xfrm>
            <a:off x="38703" y="5126326"/>
            <a:ext cx="4431019" cy="338554"/>
          </a:xfrm>
          <a:prstGeom prst="rect">
            <a:avLst/>
          </a:prstGeom>
          <a:noFill/>
        </p:spPr>
        <p:txBody>
          <a:bodyPr wrap="square" rtlCol="0">
            <a:spAutoFit/>
          </a:bodyPr>
          <a:lstStyle/>
          <a:p>
            <a:r>
              <a:rPr lang="en-US" sz="1600" dirty="0"/>
              <a:t>Project 5: Polymer Identification and Separation</a:t>
            </a:r>
          </a:p>
        </p:txBody>
      </p:sp>
      <p:sp>
        <p:nvSpPr>
          <p:cNvPr id="17" name="TextBox 16"/>
          <p:cNvSpPr txBox="1"/>
          <p:nvPr/>
        </p:nvSpPr>
        <p:spPr>
          <a:xfrm>
            <a:off x="429552" y="6313786"/>
            <a:ext cx="6156685" cy="553998"/>
          </a:xfrm>
          <a:prstGeom prst="rect">
            <a:avLst/>
          </a:prstGeom>
          <a:noFill/>
        </p:spPr>
        <p:txBody>
          <a:bodyPr wrap="none" rtlCol="0">
            <a:spAutoFit/>
          </a:bodyPr>
          <a:lstStyle/>
          <a:p>
            <a:r>
              <a:rPr lang="en-US" sz="1200" dirty="0"/>
              <a:t>Carmel, J.H., Ward, J.S., &amp; Cooper, M.M. (2017). </a:t>
            </a:r>
            <a:r>
              <a:rPr lang="en-US" sz="1200" i="1" dirty="0"/>
              <a:t>Journal of Chemical Education, 94</a:t>
            </a:r>
            <a:r>
              <a:rPr lang="en-US" sz="1200" dirty="0"/>
              <a:t>(5), 626-631.</a:t>
            </a:r>
            <a:r>
              <a:rPr lang="en-US" i="1" dirty="0"/>
              <a:t> </a:t>
            </a:r>
            <a:endParaRPr lang="nb-NO" sz="1200" dirty="0"/>
          </a:p>
          <a:p>
            <a:r>
              <a:rPr lang="en-US" sz="1200" dirty="0"/>
              <a:t>Carmel, J.H, </a:t>
            </a:r>
            <a:r>
              <a:rPr lang="en-US" sz="1200" i="1" dirty="0"/>
              <a:t>et al.</a:t>
            </a:r>
            <a:r>
              <a:rPr lang="en-US" sz="1200" dirty="0"/>
              <a:t> (2019). </a:t>
            </a:r>
            <a:r>
              <a:rPr lang="en-US" sz="1200" i="1" dirty="0"/>
              <a:t>Journal of Chemical Education, 96</a:t>
            </a:r>
            <a:r>
              <a:rPr lang="en-US" sz="1200" dirty="0"/>
              <a:t>(3), 423-434</a:t>
            </a:r>
            <a:r>
              <a:rPr lang="en-US" sz="1200" i="1" dirty="0"/>
              <a:t>.</a:t>
            </a:r>
            <a:r>
              <a:rPr lang="en-US" sz="1200" dirty="0"/>
              <a:t> </a:t>
            </a:r>
          </a:p>
        </p:txBody>
      </p:sp>
    </p:spTree>
    <p:extLst>
      <p:ext uri="{BB962C8B-B14F-4D97-AF65-F5344CB8AC3E}">
        <p14:creationId xmlns:p14="http://schemas.microsoft.com/office/powerpoint/2010/main" val="136189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F21B77D-624F-834A-896A-C7D36A4B6647}" type="slidenum">
              <a:rPr lang="en-US" smtClean="0"/>
              <a:t>14</a:t>
            </a:fld>
            <a:endParaRPr lang="en-US"/>
          </a:p>
        </p:txBody>
      </p:sp>
      <p:graphicFrame>
        <p:nvGraphicFramePr>
          <p:cNvPr id="6" name="Table 5"/>
          <p:cNvGraphicFramePr>
            <a:graphicFrameLocks noGrp="1"/>
          </p:cNvGraphicFramePr>
          <p:nvPr/>
        </p:nvGraphicFramePr>
        <p:xfrm>
          <a:off x="38703" y="784788"/>
          <a:ext cx="9054380" cy="594360"/>
        </p:xfrm>
        <a:graphic>
          <a:graphicData uri="http://schemas.openxmlformats.org/drawingml/2006/table">
            <a:tbl>
              <a:tblPr firstRow="1" bandRow="1">
                <a:tableStyleId>{5940675A-B579-460E-94D1-54222C63F5DA}</a:tableStyleId>
              </a:tblPr>
              <a:tblGrid>
                <a:gridCol w="1123390">
                  <a:extLst>
                    <a:ext uri="{9D8B030D-6E8A-4147-A177-3AD203B41FA5}">
                      <a16:colId xmlns:a16="http://schemas.microsoft.com/office/drawing/2014/main" val="20000"/>
                    </a:ext>
                  </a:extLst>
                </a:gridCol>
                <a:gridCol w="862585">
                  <a:extLst>
                    <a:ext uri="{9D8B030D-6E8A-4147-A177-3AD203B41FA5}">
                      <a16:colId xmlns:a16="http://schemas.microsoft.com/office/drawing/2014/main" val="20001"/>
                    </a:ext>
                  </a:extLst>
                </a:gridCol>
                <a:gridCol w="1042290">
                  <a:extLst>
                    <a:ext uri="{9D8B030D-6E8A-4147-A177-3AD203B41FA5}">
                      <a16:colId xmlns:a16="http://schemas.microsoft.com/office/drawing/2014/main" val="20002"/>
                    </a:ext>
                  </a:extLst>
                </a:gridCol>
                <a:gridCol w="706841">
                  <a:extLst>
                    <a:ext uri="{9D8B030D-6E8A-4147-A177-3AD203B41FA5}">
                      <a16:colId xmlns:a16="http://schemas.microsoft.com/office/drawing/2014/main" val="20003"/>
                    </a:ext>
                  </a:extLst>
                </a:gridCol>
                <a:gridCol w="1042290">
                  <a:extLst>
                    <a:ext uri="{9D8B030D-6E8A-4147-A177-3AD203B41FA5}">
                      <a16:colId xmlns:a16="http://schemas.microsoft.com/office/drawing/2014/main" val="20004"/>
                    </a:ext>
                  </a:extLst>
                </a:gridCol>
                <a:gridCol w="1629327">
                  <a:extLst>
                    <a:ext uri="{9D8B030D-6E8A-4147-A177-3AD203B41FA5}">
                      <a16:colId xmlns:a16="http://schemas.microsoft.com/office/drawing/2014/main" val="20005"/>
                    </a:ext>
                  </a:extLst>
                </a:gridCol>
                <a:gridCol w="730801">
                  <a:extLst>
                    <a:ext uri="{9D8B030D-6E8A-4147-A177-3AD203B41FA5}">
                      <a16:colId xmlns:a16="http://schemas.microsoft.com/office/drawing/2014/main" val="20006"/>
                    </a:ext>
                  </a:extLst>
                </a:gridCol>
                <a:gridCol w="934467">
                  <a:extLst>
                    <a:ext uri="{9D8B030D-6E8A-4147-A177-3AD203B41FA5}">
                      <a16:colId xmlns:a16="http://schemas.microsoft.com/office/drawing/2014/main" val="20007"/>
                    </a:ext>
                  </a:extLst>
                </a:gridCol>
                <a:gridCol w="982389">
                  <a:extLst>
                    <a:ext uri="{9D8B030D-6E8A-4147-A177-3AD203B41FA5}">
                      <a16:colId xmlns:a16="http://schemas.microsoft.com/office/drawing/2014/main" val="20008"/>
                    </a:ext>
                  </a:extLst>
                </a:gridCol>
              </a:tblGrid>
              <a:tr h="576171">
                <a:tc>
                  <a:txBody>
                    <a:bodyPr/>
                    <a:lstStyle/>
                    <a:p>
                      <a:pPr algn="ctr"/>
                      <a:r>
                        <a:rPr lang="en-US" sz="1100" dirty="0"/>
                        <a:t>Ask</a:t>
                      </a:r>
                      <a:r>
                        <a:rPr lang="en-US" sz="1100" baseline="0" dirty="0"/>
                        <a:t> Questions/ Define Problems</a:t>
                      </a:r>
                      <a:endParaRPr lang="en-US" sz="1100" dirty="0"/>
                    </a:p>
                  </a:txBody>
                  <a:tcPr anchor="ctr"/>
                </a:tc>
                <a:tc>
                  <a:txBody>
                    <a:bodyPr/>
                    <a:lstStyle/>
                    <a:p>
                      <a:pPr algn="ctr"/>
                      <a:r>
                        <a:rPr lang="en-US" sz="1100" dirty="0"/>
                        <a:t>Develop/Use</a:t>
                      </a:r>
                      <a:r>
                        <a:rPr lang="en-US" sz="1100" baseline="0" dirty="0"/>
                        <a:t> Models</a:t>
                      </a:r>
                      <a:endParaRPr lang="en-US" sz="1100" dirty="0"/>
                    </a:p>
                  </a:txBody>
                  <a:tcPr marL="0" marR="0" anchor="ctr">
                    <a:noFill/>
                  </a:tcPr>
                </a:tc>
                <a:tc>
                  <a:txBody>
                    <a:bodyPr/>
                    <a:lstStyle/>
                    <a:p>
                      <a:pPr algn="ctr"/>
                      <a:r>
                        <a:rPr lang="en-US" sz="1100" dirty="0"/>
                        <a:t>Plan/Carry Out Investigations</a:t>
                      </a:r>
                    </a:p>
                  </a:txBody>
                  <a:tcPr anchor="ctr">
                    <a:noFill/>
                  </a:tcPr>
                </a:tc>
                <a:tc>
                  <a:txBody>
                    <a:bodyPr/>
                    <a:lstStyle/>
                    <a:p>
                      <a:pPr algn="ctr"/>
                      <a:r>
                        <a:rPr lang="en-US" sz="1100" dirty="0"/>
                        <a:t>Analyze/</a:t>
                      </a:r>
                      <a:r>
                        <a:rPr lang="en-US" sz="1100" baseline="0" dirty="0"/>
                        <a:t> Interpret Data</a:t>
                      </a:r>
                      <a:endParaRPr lang="en-US" sz="1100" dirty="0"/>
                    </a:p>
                  </a:txBody>
                  <a:tcPr anchor="ctr">
                    <a:noFill/>
                  </a:tcPr>
                </a:tc>
                <a:tc>
                  <a:txBody>
                    <a:bodyPr/>
                    <a:lstStyle/>
                    <a:p>
                      <a:pPr algn="ctr"/>
                      <a:r>
                        <a:rPr lang="en-US" sz="1100" dirty="0"/>
                        <a:t>Use Math/</a:t>
                      </a:r>
                      <a:r>
                        <a:rPr lang="en-US" sz="1100" baseline="0" dirty="0"/>
                        <a:t> Computational Thinking</a:t>
                      </a:r>
                      <a:endParaRPr lang="en-US" sz="1100" dirty="0"/>
                    </a:p>
                  </a:txBody>
                  <a:tcPr anchor="ctr">
                    <a:solidFill>
                      <a:schemeClr val="accent2"/>
                    </a:solidFill>
                  </a:tcPr>
                </a:tc>
                <a:tc>
                  <a:txBody>
                    <a:bodyPr/>
                    <a:lstStyle/>
                    <a:p>
                      <a:pPr algn="ctr"/>
                      <a:r>
                        <a:rPr lang="en-US" sz="1100" dirty="0"/>
                        <a:t>Construct</a:t>
                      </a:r>
                      <a:r>
                        <a:rPr lang="en-US" sz="1100" baseline="0" dirty="0"/>
                        <a:t> Explanations &amp; Engage in Argumentation from Evidence</a:t>
                      </a:r>
                      <a:endParaRPr lang="en-US" sz="1100" dirty="0"/>
                    </a:p>
                  </a:txBody>
                  <a:tcPr anchor="ctr">
                    <a:solidFill>
                      <a:srgbClr val="FFFFFF"/>
                    </a:solidFill>
                  </a:tcPr>
                </a:tc>
                <a:tc>
                  <a:txBody>
                    <a:bodyPr/>
                    <a:lstStyle/>
                    <a:p>
                      <a:pPr algn="ctr"/>
                      <a:r>
                        <a:rPr lang="en-US" sz="1100" dirty="0"/>
                        <a:t>Design Solutions</a:t>
                      </a:r>
                    </a:p>
                  </a:txBody>
                  <a:tcPr anchor="ctr"/>
                </a:tc>
                <a:tc>
                  <a:txBody>
                    <a:bodyPr/>
                    <a:lstStyle/>
                    <a:p>
                      <a:pPr algn="ctr"/>
                      <a:r>
                        <a:rPr lang="en-US" sz="1100" dirty="0"/>
                        <a:t>Obtain &amp; Evaluate Information</a:t>
                      </a:r>
                    </a:p>
                  </a:txBody>
                  <a:tcPr anchor="ctr"/>
                </a:tc>
                <a:tc>
                  <a:txBody>
                    <a:bodyPr/>
                    <a:lstStyle/>
                    <a:p>
                      <a:pPr algn="ctr"/>
                      <a:r>
                        <a:rPr lang="en-US" sz="1100" dirty="0"/>
                        <a:t>Communicate Information</a:t>
                      </a:r>
                    </a:p>
                  </a:txBody>
                  <a:tcPr anchor="ct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nvGraphicFramePr>
        <p:xfrm>
          <a:off x="38703" y="1946538"/>
          <a:ext cx="9054380" cy="594360"/>
        </p:xfrm>
        <a:graphic>
          <a:graphicData uri="http://schemas.openxmlformats.org/drawingml/2006/table">
            <a:tbl>
              <a:tblPr firstRow="1" bandRow="1">
                <a:tableStyleId>{5940675A-B579-460E-94D1-54222C63F5DA}</a:tableStyleId>
              </a:tblPr>
              <a:tblGrid>
                <a:gridCol w="1123390">
                  <a:extLst>
                    <a:ext uri="{9D8B030D-6E8A-4147-A177-3AD203B41FA5}">
                      <a16:colId xmlns:a16="http://schemas.microsoft.com/office/drawing/2014/main" val="20000"/>
                    </a:ext>
                  </a:extLst>
                </a:gridCol>
                <a:gridCol w="862585">
                  <a:extLst>
                    <a:ext uri="{9D8B030D-6E8A-4147-A177-3AD203B41FA5}">
                      <a16:colId xmlns:a16="http://schemas.microsoft.com/office/drawing/2014/main" val="20001"/>
                    </a:ext>
                  </a:extLst>
                </a:gridCol>
                <a:gridCol w="1042290">
                  <a:extLst>
                    <a:ext uri="{9D8B030D-6E8A-4147-A177-3AD203B41FA5}">
                      <a16:colId xmlns:a16="http://schemas.microsoft.com/office/drawing/2014/main" val="20002"/>
                    </a:ext>
                  </a:extLst>
                </a:gridCol>
                <a:gridCol w="706841">
                  <a:extLst>
                    <a:ext uri="{9D8B030D-6E8A-4147-A177-3AD203B41FA5}">
                      <a16:colId xmlns:a16="http://schemas.microsoft.com/office/drawing/2014/main" val="20003"/>
                    </a:ext>
                  </a:extLst>
                </a:gridCol>
                <a:gridCol w="1042290">
                  <a:extLst>
                    <a:ext uri="{9D8B030D-6E8A-4147-A177-3AD203B41FA5}">
                      <a16:colId xmlns:a16="http://schemas.microsoft.com/office/drawing/2014/main" val="20004"/>
                    </a:ext>
                  </a:extLst>
                </a:gridCol>
                <a:gridCol w="1629327">
                  <a:extLst>
                    <a:ext uri="{9D8B030D-6E8A-4147-A177-3AD203B41FA5}">
                      <a16:colId xmlns:a16="http://schemas.microsoft.com/office/drawing/2014/main" val="20005"/>
                    </a:ext>
                  </a:extLst>
                </a:gridCol>
                <a:gridCol w="730801">
                  <a:extLst>
                    <a:ext uri="{9D8B030D-6E8A-4147-A177-3AD203B41FA5}">
                      <a16:colId xmlns:a16="http://schemas.microsoft.com/office/drawing/2014/main" val="20006"/>
                    </a:ext>
                  </a:extLst>
                </a:gridCol>
                <a:gridCol w="934467">
                  <a:extLst>
                    <a:ext uri="{9D8B030D-6E8A-4147-A177-3AD203B41FA5}">
                      <a16:colId xmlns:a16="http://schemas.microsoft.com/office/drawing/2014/main" val="20007"/>
                    </a:ext>
                  </a:extLst>
                </a:gridCol>
                <a:gridCol w="982389">
                  <a:extLst>
                    <a:ext uri="{9D8B030D-6E8A-4147-A177-3AD203B41FA5}">
                      <a16:colId xmlns:a16="http://schemas.microsoft.com/office/drawing/2014/main" val="20008"/>
                    </a:ext>
                  </a:extLst>
                </a:gridCol>
              </a:tblGrid>
              <a:tr h="576171">
                <a:tc>
                  <a:txBody>
                    <a:bodyPr/>
                    <a:lstStyle/>
                    <a:p>
                      <a:pPr algn="ctr"/>
                      <a:r>
                        <a:rPr lang="en-US" sz="1100" dirty="0"/>
                        <a:t>Ask</a:t>
                      </a:r>
                      <a:r>
                        <a:rPr lang="en-US" sz="1100" baseline="0" dirty="0"/>
                        <a:t> Questions/ Define Problems</a:t>
                      </a:r>
                      <a:endParaRPr lang="en-US" sz="1100" dirty="0"/>
                    </a:p>
                  </a:txBody>
                  <a:tcPr anchor="ctr">
                    <a:solidFill>
                      <a:srgbClr val="FFFFFF"/>
                    </a:solidFill>
                  </a:tcPr>
                </a:tc>
                <a:tc>
                  <a:txBody>
                    <a:bodyPr/>
                    <a:lstStyle/>
                    <a:p>
                      <a:pPr algn="ctr"/>
                      <a:r>
                        <a:rPr lang="en-US" sz="1100" dirty="0"/>
                        <a:t>Develop/Use</a:t>
                      </a:r>
                      <a:r>
                        <a:rPr lang="en-US" sz="1100" baseline="0" dirty="0"/>
                        <a:t> Models</a:t>
                      </a:r>
                      <a:endParaRPr lang="en-US" sz="1100" dirty="0"/>
                    </a:p>
                  </a:txBody>
                  <a:tcPr marL="0" marR="0" anchor="ctr">
                    <a:solidFill>
                      <a:srgbClr val="FFFFFF"/>
                    </a:solidFill>
                  </a:tcPr>
                </a:tc>
                <a:tc>
                  <a:txBody>
                    <a:bodyPr/>
                    <a:lstStyle/>
                    <a:p>
                      <a:pPr algn="ctr"/>
                      <a:r>
                        <a:rPr lang="en-US" sz="1100" dirty="0"/>
                        <a:t>Plan/Carry Out Investigations</a:t>
                      </a:r>
                    </a:p>
                  </a:txBody>
                  <a:tcPr anchor="ctr">
                    <a:solidFill>
                      <a:srgbClr val="FFFFFF"/>
                    </a:solidFill>
                  </a:tcPr>
                </a:tc>
                <a:tc>
                  <a:txBody>
                    <a:bodyPr/>
                    <a:lstStyle/>
                    <a:p>
                      <a:pPr algn="ctr"/>
                      <a:r>
                        <a:rPr lang="en-US" sz="1100" dirty="0"/>
                        <a:t>Analyze/</a:t>
                      </a:r>
                      <a:r>
                        <a:rPr lang="en-US" sz="1100" baseline="0" dirty="0"/>
                        <a:t> Interpret Data</a:t>
                      </a:r>
                      <a:endParaRPr lang="en-US" sz="1100" dirty="0"/>
                    </a:p>
                  </a:txBody>
                  <a:tcPr anchor="ctr">
                    <a:solidFill>
                      <a:srgbClr val="FFFFFF"/>
                    </a:solidFill>
                  </a:tcPr>
                </a:tc>
                <a:tc>
                  <a:txBody>
                    <a:bodyPr/>
                    <a:lstStyle/>
                    <a:p>
                      <a:pPr algn="ctr"/>
                      <a:r>
                        <a:rPr lang="en-US" sz="1100" dirty="0"/>
                        <a:t>Use Math/</a:t>
                      </a:r>
                      <a:r>
                        <a:rPr lang="en-US" sz="1100" baseline="0" dirty="0"/>
                        <a:t> Computational Thinking</a:t>
                      </a:r>
                      <a:endParaRPr lang="en-US" sz="1100" dirty="0"/>
                    </a:p>
                  </a:txBody>
                  <a:tcPr anchor="ctr">
                    <a:solidFill>
                      <a:srgbClr val="FFFFFF"/>
                    </a:solidFill>
                  </a:tcPr>
                </a:tc>
                <a:tc>
                  <a:txBody>
                    <a:bodyPr/>
                    <a:lstStyle/>
                    <a:p>
                      <a:pPr algn="ctr"/>
                      <a:r>
                        <a:rPr lang="en-US" sz="1100" dirty="0"/>
                        <a:t>Construct</a:t>
                      </a:r>
                      <a:r>
                        <a:rPr lang="en-US" sz="1100" baseline="0" dirty="0"/>
                        <a:t> Explanations &amp; Engage in Argumentation from Evidence</a:t>
                      </a:r>
                      <a:endParaRPr lang="en-US" sz="1100" dirty="0"/>
                    </a:p>
                  </a:txBody>
                  <a:tcPr anchor="ctr">
                    <a:solidFill>
                      <a:srgbClr val="FFFFFF"/>
                    </a:solidFill>
                  </a:tcPr>
                </a:tc>
                <a:tc>
                  <a:txBody>
                    <a:bodyPr/>
                    <a:lstStyle/>
                    <a:p>
                      <a:pPr algn="ctr"/>
                      <a:r>
                        <a:rPr lang="en-US" sz="1100" dirty="0"/>
                        <a:t>Design Solutions</a:t>
                      </a:r>
                    </a:p>
                  </a:txBody>
                  <a:tcPr anchor="ctr">
                    <a:solidFill>
                      <a:srgbClr val="FFFFFF"/>
                    </a:solidFill>
                  </a:tcPr>
                </a:tc>
                <a:tc>
                  <a:txBody>
                    <a:bodyPr/>
                    <a:lstStyle/>
                    <a:p>
                      <a:pPr algn="ctr"/>
                      <a:r>
                        <a:rPr lang="en-US" sz="1100" dirty="0"/>
                        <a:t>Obtain &amp; Evaluate Information</a:t>
                      </a:r>
                    </a:p>
                  </a:txBody>
                  <a:tcPr anchor="ctr">
                    <a:solidFill>
                      <a:srgbClr val="FFFFFF"/>
                    </a:solidFill>
                  </a:tcPr>
                </a:tc>
                <a:tc>
                  <a:txBody>
                    <a:bodyPr/>
                    <a:lstStyle/>
                    <a:p>
                      <a:pPr algn="ctr"/>
                      <a:r>
                        <a:rPr lang="en-US" sz="1100" dirty="0"/>
                        <a:t>Communicate Information</a:t>
                      </a:r>
                    </a:p>
                  </a:txBody>
                  <a:tcPr anchor="ctr"/>
                </a:tc>
                <a:extLst>
                  <a:ext uri="{0D108BD9-81ED-4DB2-BD59-A6C34878D82A}">
                    <a16:rowId xmlns:a16="http://schemas.microsoft.com/office/drawing/2014/main" val="10000"/>
                  </a:ext>
                </a:extLst>
              </a:tr>
            </a:tbl>
          </a:graphicData>
        </a:graphic>
      </p:graphicFrame>
      <p:sp>
        <p:nvSpPr>
          <p:cNvPr id="8" name="TextBox 7"/>
          <p:cNvSpPr txBox="1"/>
          <p:nvPr/>
        </p:nvSpPr>
        <p:spPr>
          <a:xfrm>
            <a:off x="38703" y="453926"/>
            <a:ext cx="6409420" cy="338554"/>
          </a:xfrm>
          <a:prstGeom prst="rect">
            <a:avLst/>
          </a:prstGeom>
          <a:noFill/>
        </p:spPr>
        <p:txBody>
          <a:bodyPr wrap="square" rtlCol="0">
            <a:spAutoFit/>
          </a:bodyPr>
          <a:lstStyle/>
          <a:p>
            <a:r>
              <a:rPr lang="en-US" sz="1600" dirty="0"/>
              <a:t>Experiment 1: Measurement, Tools that Measure, and Uncertainty</a:t>
            </a:r>
          </a:p>
        </p:txBody>
      </p:sp>
      <p:sp>
        <p:nvSpPr>
          <p:cNvPr id="9" name="TextBox 8"/>
          <p:cNvSpPr txBox="1"/>
          <p:nvPr/>
        </p:nvSpPr>
        <p:spPr>
          <a:xfrm>
            <a:off x="38703" y="1628198"/>
            <a:ext cx="6409420" cy="338554"/>
          </a:xfrm>
          <a:prstGeom prst="rect">
            <a:avLst/>
          </a:prstGeom>
          <a:noFill/>
        </p:spPr>
        <p:txBody>
          <a:bodyPr wrap="square" rtlCol="0">
            <a:spAutoFit/>
          </a:bodyPr>
          <a:lstStyle/>
          <a:p>
            <a:r>
              <a:rPr lang="en-US" sz="1600" dirty="0"/>
              <a:t>Experiment 2: Tables, Graphs, and Spectroscope Calibration</a:t>
            </a:r>
          </a:p>
        </p:txBody>
      </p:sp>
      <p:graphicFrame>
        <p:nvGraphicFramePr>
          <p:cNvPr id="10" name="Table 9"/>
          <p:cNvGraphicFramePr>
            <a:graphicFrameLocks noGrp="1"/>
          </p:cNvGraphicFramePr>
          <p:nvPr/>
        </p:nvGraphicFramePr>
        <p:xfrm>
          <a:off x="38703" y="3108288"/>
          <a:ext cx="9054380" cy="594360"/>
        </p:xfrm>
        <a:graphic>
          <a:graphicData uri="http://schemas.openxmlformats.org/drawingml/2006/table">
            <a:tbl>
              <a:tblPr firstRow="1" bandRow="1">
                <a:tableStyleId>{5940675A-B579-460E-94D1-54222C63F5DA}</a:tableStyleId>
              </a:tblPr>
              <a:tblGrid>
                <a:gridCol w="1123390">
                  <a:extLst>
                    <a:ext uri="{9D8B030D-6E8A-4147-A177-3AD203B41FA5}">
                      <a16:colId xmlns:a16="http://schemas.microsoft.com/office/drawing/2014/main" val="20000"/>
                    </a:ext>
                  </a:extLst>
                </a:gridCol>
                <a:gridCol w="862585">
                  <a:extLst>
                    <a:ext uri="{9D8B030D-6E8A-4147-A177-3AD203B41FA5}">
                      <a16:colId xmlns:a16="http://schemas.microsoft.com/office/drawing/2014/main" val="20001"/>
                    </a:ext>
                  </a:extLst>
                </a:gridCol>
                <a:gridCol w="1042290">
                  <a:extLst>
                    <a:ext uri="{9D8B030D-6E8A-4147-A177-3AD203B41FA5}">
                      <a16:colId xmlns:a16="http://schemas.microsoft.com/office/drawing/2014/main" val="20002"/>
                    </a:ext>
                  </a:extLst>
                </a:gridCol>
                <a:gridCol w="706841">
                  <a:extLst>
                    <a:ext uri="{9D8B030D-6E8A-4147-A177-3AD203B41FA5}">
                      <a16:colId xmlns:a16="http://schemas.microsoft.com/office/drawing/2014/main" val="20003"/>
                    </a:ext>
                  </a:extLst>
                </a:gridCol>
                <a:gridCol w="1042290">
                  <a:extLst>
                    <a:ext uri="{9D8B030D-6E8A-4147-A177-3AD203B41FA5}">
                      <a16:colId xmlns:a16="http://schemas.microsoft.com/office/drawing/2014/main" val="20004"/>
                    </a:ext>
                  </a:extLst>
                </a:gridCol>
                <a:gridCol w="1629327">
                  <a:extLst>
                    <a:ext uri="{9D8B030D-6E8A-4147-A177-3AD203B41FA5}">
                      <a16:colId xmlns:a16="http://schemas.microsoft.com/office/drawing/2014/main" val="20005"/>
                    </a:ext>
                  </a:extLst>
                </a:gridCol>
                <a:gridCol w="730801">
                  <a:extLst>
                    <a:ext uri="{9D8B030D-6E8A-4147-A177-3AD203B41FA5}">
                      <a16:colId xmlns:a16="http://schemas.microsoft.com/office/drawing/2014/main" val="20006"/>
                    </a:ext>
                  </a:extLst>
                </a:gridCol>
                <a:gridCol w="934467">
                  <a:extLst>
                    <a:ext uri="{9D8B030D-6E8A-4147-A177-3AD203B41FA5}">
                      <a16:colId xmlns:a16="http://schemas.microsoft.com/office/drawing/2014/main" val="20007"/>
                    </a:ext>
                  </a:extLst>
                </a:gridCol>
                <a:gridCol w="982389">
                  <a:extLst>
                    <a:ext uri="{9D8B030D-6E8A-4147-A177-3AD203B41FA5}">
                      <a16:colId xmlns:a16="http://schemas.microsoft.com/office/drawing/2014/main" val="20008"/>
                    </a:ext>
                  </a:extLst>
                </a:gridCol>
              </a:tblGrid>
              <a:tr h="576171">
                <a:tc>
                  <a:txBody>
                    <a:bodyPr/>
                    <a:lstStyle/>
                    <a:p>
                      <a:pPr algn="ctr"/>
                      <a:r>
                        <a:rPr lang="en-US" sz="1100" dirty="0"/>
                        <a:t>Ask</a:t>
                      </a:r>
                      <a:r>
                        <a:rPr lang="en-US" sz="1100" baseline="0" dirty="0"/>
                        <a:t> Questions/ Define Problems</a:t>
                      </a:r>
                      <a:endParaRPr lang="en-US" sz="1100" dirty="0"/>
                    </a:p>
                  </a:txBody>
                  <a:tcPr anchor="ctr"/>
                </a:tc>
                <a:tc>
                  <a:txBody>
                    <a:bodyPr/>
                    <a:lstStyle/>
                    <a:p>
                      <a:pPr algn="ctr"/>
                      <a:r>
                        <a:rPr lang="en-US" sz="1100" dirty="0"/>
                        <a:t>Develop/Use</a:t>
                      </a:r>
                      <a:r>
                        <a:rPr lang="en-US" sz="1100" baseline="0" dirty="0"/>
                        <a:t> Models</a:t>
                      </a:r>
                      <a:endParaRPr lang="en-US" sz="1100" dirty="0"/>
                    </a:p>
                  </a:txBody>
                  <a:tcPr marL="0" marR="0" anchor="ctr">
                    <a:noFill/>
                  </a:tcPr>
                </a:tc>
                <a:tc>
                  <a:txBody>
                    <a:bodyPr/>
                    <a:lstStyle/>
                    <a:p>
                      <a:pPr algn="ctr"/>
                      <a:r>
                        <a:rPr lang="en-US" sz="1100" dirty="0"/>
                        <a:t>Plan/Carry Out Investigations</a:t>
                      </a:r>
                    </a:p>
                  </a:txBody>
                  <a:tcPr anchor="ctr">
                    <a:solidFill>
                      <a:srgbClr val="FFFFFF"/>
                    </a:solidFill>
                  </a:tcPr>
                </a:tc>
                <a:tc>
                  <a:txBody>
                    <a:bodyPr/>
                    <a:lstStyle/>
                    <a:p>
                      <a:pPr algn="ctr"/>
                      <a:r>
                        <a:rPr lang="en-US" sz="1100" dirty="0"/>
                        <a:t>Analyze/</a:t>
                      </a:r>
                      <a:r>
                        <a:rPr lang="en-US" sz="1100" baseline="0" dirty="0"/>
                        <a:t> Interpret Data</a:t>
                      </a:r>
                      <a:endParaRPr lang="en-US" sz="1100" dirty="0"/>
                    </a:p>
                  </a:txBody>
                  <a:tcPr anchor="ctr">
                    <a:solidFill>
                      <a:schemeClr val="accent2"/>
                    </a:solidFill>
                  </a:tcPr>
                </a:tc>
                <a:tc>
                  <a:txBody>
                    <a:bodyPr/>
                    <a:lstStyle/>
                    <a:p>
                      <a:pPr algn="ctr"/>
                      <a:r>
                        <a:rPr lang="en-US" sz="1100" dirty="0"/>
                        <a:t>Use Math/</a:t>
                      </a:r>
                      <a:r>
                        <a:rPr lang="en-US" sz="1100" baseline="0" dirty="0"/>
                        <a:t> Computational Thinking</a:t>
                      </a:r>
                      <a:endParaRPr lang="en-US" sz="1100" dirty="0"/>
                    </a:p>
                  </a:txBody>
                  <a:tcPr anchor="ctr">
                    <a:noFill/>
                  </a:tcPr>
                </a:tc>
                <a:tc>
                  <a:txBody>
                    <a:bodyPr/>
                    <a:lstStyle/>
                    <a:p>
                      <a:pPr algn="ctr"/>
                      <a:r>
                        <a:rPr lang="en-US" sz="1100" dirty="0"/>
                        <a:t>Construct</a:t>
                      </a:r>
                      <a:r>
                        <a:rPr lang="en-US" sz="1100" baseline="0" dirty="0"/>
                        <a:t> Explanations &amp; Engage in Argumentation from Evidence</a:t>
                      </a:r>
                      <a:endParaRPr lang="en-US" sz="1100" dirty="0"/>
                    </a:p>
                  </a:txBody>
                  <a:tcPr anchor="ctr">
                    <a:solidFill>
                      <a:srgbClr val="FFFFFF"/>
                    </a:solidFill>
                  </a:tcPr>
                </a:tc>
                <a:tc>
                  <a:txBody>
                    <a:bodyPr/>
                    <a:lstStyle/>
                    <a:p>
                      <a:pPr algn="ctr"/>
                      <a:r>
                        <a:rPr lang="en-US" sz="1100" dirty="0"/>
                        <a:t>Design Solutions</a:t>
                      </a:r>
                    </a:p>
                  </a:txBody>
                  <a:tcPr anchor="ctr">
                    <a:solidFill>
                      <a:srgbClr val="FFFFFF"/>
                    </a:solidFill>
                  </a:tcPr>
                </a:tc>
                <a:tc>
                  <a:txBody>
                    <a:bodyPr/>
                    <a:lstStyle/>
                    <a:p>
                      <a:pPr algn="ctr"/>
                      <a:r>
                        <a:rPr lang="en-US" sz="1100" dirty="0"/>
                        <a:t>Obtain &amp; Evaluate Information</a:t>
                      </a:r>
                    </a:p>
                  </a:txBody>
                  <a:tcPr anchor="ctr">
                    <a:solidFill>
                      <a:srgbClr val="FFFFFF"/>
                    </a:solidFill>
                  </a:tcPr>
                </a:tc>
                <a:tc>
                  <a:txBody>
                    <a:bodyPr/>
                    <a:lstStyle/>
                    <a:p>
                      <a:pPr algn="ctr"/>
                      <a:r>
                        <a:rPr lang="en-US" sz="1100" dirty="0"/>
                        <a:t>Communicate Information</a:t>
                      </a:r>
                    </a:p>
                  </a:txBody>
                  <a:tcPr anchor="ctr">
                    <a:solidFill>
                      <a:srgbClr val="FFFFFF"/>
                    </a:solidFill>
                  </a:tcPr>
                </a:tc>
                <a:extLst>
                  <a:ext uri="{0D108BD9-81ED-4DB2-BD59-A6C34878D82A}">
                    <a16:rowId xmlns:a16="http://schemas.microsoft.com/office/drawing/2014/main" val="10000"/>
                  </a:ext>
                </a:extLst>
              </a:tr>
            </a:tbl>
          </a:graphicData>
        </a:graphic>
      </p:graphicFrame>
      <p:graphicFrame>
        <p:nvGraphicFramePr>
          <p:cNvPr id="11" name="Table 10"/>
          <p:cNvGraphicFramePr>
            <a:graphicFrameLocks noGrp="1"/>
          </p:cNvGraphicFramePr>
          <p:nvPr/>
        </p:nvGraphicFramePr>
        <p:xfrm>
          <a:off x="38703" y="4270038"/>
          <a:ext cx="9054380" cy="594360"/>
        </p:xfrm>
        <a:graphic>
          <a:graphicData uri="http://schemas.openxmlformats.org/drawingml/2006/table">
            <a:tbl>
              <a:tblPr firstRow="1" bandRow="1">
                <a:tableStyleId>{5940675A-B579-460E-94D1-54222C63F5DA}</a:tableStyleId>
              </a:tblPr>
              <a:tblGrid>
                <a:gridCol w="1123390">
                  <a:extLst>
                    <a:ext uri="{9D8B030D-6E8A-4147-A177-3AD203B41FA5}">
                      <a16:colId xmlns:a16="http://schemas.microsoft.com/office/drawing/2014/main" val="20000"/>
                    </a:ext>
                  </a:extLst>
                </a:gridCol>
                <a:gridCol w="862585">
                  <a:extLst>
                    <a:ext uri="{9D8B030D-6E8A-4147-A177-3AD203B41FA5}">
                      <a16:colId xmlns:a16="http://schemas.microsoft.com/office/drawing/2014/main" val="20001"/>
                    </a:ext>
                  </a:extLst>
                </a:gridCol>
                <a:gridCol w="1042290">
                  <a:extLst>
                    <a:ext uri="{9D8B030D-6E8A-4147-A177-3AD203B41FA5}">
                      <a16:colId xmlns:a16="http://schemas.microsoft.com/office/drawing/2014/main" val="20002"/>
                    </a:ext>
                  </a:extLst>
                </a:gridCol>
                <a:gridCol w="706841">
                  <a:extLst>
                    <a:ext uri="{9D8B030D-6E8A-4147-A177-3AD203B41FA5}">
                      <a16:colId xmlns:a16="http://schemas.microsoft.com/office/drawing/2014/main" val="20003"/>
                    </a:ext>
                  </a:extLst>
                </a:gridCol>
                <a:gridCol w="1042290">
                  <a:extLst>
                    <a:ext uri="{9D8B030D-6E8A-4147-A177-3AD203B41FA5}">
                      <a16:colId xmlns:a16="http://schemas.microsoft.com/office/drawing/2014/main" val="20004"/>
                    </a:ext>
                  </a:extLst>
                </a:gridCol>
                <a:gridCol w="1629327">
                  <a:extLst>
                    <a:ext uri="{9D8B030D-6E8A-4147-A177-3AD203B41FA5}">
                      <a16:colId xmlns:a16="http://schemas.microsoft.com/office/drawing/2014/main" val="20005"/>
                    </a:ext>
                  </a:extLst>
                </a:gridCol>
                <a:gridCol w="730801">
                  <a:extLst>
                    <a:ext uri="{9D8B030D-6E8A-4147-A177-3AD203B41FA5}">
                      <a16:colId xmlns:a16="http://schemas.microsoft.com/office/drawing/2014/main" val="20006"/>
                    </a:ext>
                  </a:extLst>
                </a:gridCol>
                <a:gridCol w="934467">
                  <a:extLst>
                    <a:ext uri="{9D8B030D-6E8A-4147-A177-3AD203B41FA5}">
                      <a16:colId xmlns:a16="http://schemas.microsoft.com/office/drawing/2014/main" val="20007"/>
                    </a:ext>
                  </a:extLst>
                </a:gridCol>
                <a:gridCol w="982389">
                  <a:extLst>
                    <a:ext uri="{9D8B030D-6E8A-4147-A177-3AD203B41FA5}">
                      <a16:colId xmlns:a16="http://schemas.microsoft.com/office/drawing/2014/main" val="20008"/>
                    </a:ext>
                  </a:extLst>
                </a:gridCol>
              </a:tblGrid>
              <a:tr h="576171">
                <a:tc>
                  <a:txBody>
                    <a:bodyPr/>
                    <a:lstStyle/>
                    <a:p>
                      <a:pPr algn="ctr"/>
                      <a:r>
                        <a:rPr lang="en-US" sz="1100" dirty="0"/>
                        <a:t>Ask</a:t>
                      </a:r>
                      <a:r>
                        <a:rPr lang="en-US" sz="1100" baseline="0" dirty="0"/>
                        <a:t> Questions/ Define Problems</a:t>
                      </a:r>
                      <a:endParaRPr lang="en-US" sz="1100" dirty="0"/>
                    </a:p>
                  </a:txBody>
                  <a:tcPr anchor="ctr"/>
                </a:tc>
                <a:tc>
                  <a:txBody>
                    <a:bodyPr/>
                    <a:lstStyle/>
                    <a:p>
                      <a:pPr algn="ctr"/>
                      <a:r>
                        <a:rPr lang="en-US" sz="1100" dirty="0"/>
                        <a:t>Develop/Use</a:t>
                      </a:r>
                      <a:r>
                        <a:rPr lang="en-US" sz="1100" baseline="0" dirty="0"/>
                        <a:t> Models</a:t>
                      </a:r>
                      <a:endParaRPr lang="en-US" sz="1100" dirty="0"/>
                    </a:p>
                  </a:txBody>
                  <a:tcPr marL="0" marR="0" anchor="ctr">
                    <a:noFill/>
                  </a:tcPr>
                </a:tc>
                <a:tc>
                  <a:txBody>
                    <a:bodyPr/>
                    <a:lstStyle/>
                    <a:p>
                      <a:pPr algn="ctr"/>
                      <a:r>
                        <a:rPr lang="en-US" sz="1100" dirty="0"/>
                        <a:t>Plan/Carry Out Investigations</a:t>
                      </a:r>
                    </a:p>
                  </a:txBody>
                  <a:tcPr anchor="ctr">
                    <a:noFill/>
                  </a:tcPr>
                </a:tc>
                <a:tc>
                  <a:txBody>
                    <a:bodyPr/>
                    <a:lstStyle/>
                    <a:p>
                      <a:pPr algn="ctr"/>
                      <a:r>
                        <a:rPr lang="en-US" sz="1100" dirty="0"/>
                        <a:t>Analyze/</a:t>
                      </a:r>
                      <a:r>
                        <a:rPr lang="en-US" sz="1100" baseline="0" dirty="0"/>
                        <a:t> Interpret Data</a:t>
                      </a:r>
                      <a:endParaRPr lang="en-US" sz="1100" dirty="0"/>
                    </a:p>
                  </a:txBody>
                  <a:tcPr anchor="ctr">
                    <a:solidFill>
                      <a:schemeClr val="accent2"/>
                    </a:solidFill>
                  </a:tcPr>
                </a:tc>
                <a:tc>
                  <a:txBody>
                    <a:bodyPr/>
                    <a:lstStyle/>
                    <a:p>
                      <a:pPr algn="ctr"/>
                      <a:r>
                        <a:rPr lang="en-US" sz="1100" dirty="0"/>
                        <a:t>Use Math/</a:t>
                      </a:r>
                      <a:r>
                        <a:rPr lang="en-US" sz="1100" baseline="0" dirty="0"/>
                        <a:t> Computational Thinking</a:t>
                      </a:r>
                      <a:endParaRPr lang="en-US" sz="1100" dirty="0"/>
                    </a:p>
                  </a:txBody>
                  <a:tcPr anchor="ctr">
                    <a:noFill/>
                  </a:tcPr>
                </a:tc>
                <a:tc>
                  <a:txBody>
                    <a:bodyPr/>
                    <a:lstStyle/>
                    <a:p>
                      <a:pPr algn="ctr"/>
                      <a:r>
                        <a:rPr lang="en-US" sz="1100" dirty="0"/>
                        <a:t>Construct</a:t>
                      </a:r>
                      <a:r>
                        <a:rPr lang="en-US" sz="1100" baseline="0" dirty="0"/>
                        <a:t> Explanations &amp; Engage in Argumentation from Evidence</a:t>
                      </a:r>
                      <a:endParaRPr lang="en-US" sz="1100" dirty="0"/>
                    </a:p>
                  </a:txBody>
                  <a:tcPr anchor="ctr">
                    <a:solidFill>
                      <a:srgbClr val="FFFFFF"/>
                    </a:solidFill>
                  </a:tcPr>
                </a:tc>
                <a:tc>
                  <a:txBody>
                    <a:bodyPr/>
                    <a:lstStyle/>
                    <a:p>
                      <a:pPr algn="ctr"/>
                      <a:r>
                        <a:rPr lang="en-US" sz="1100" dirty="0"/>
                        <a:t>Design Solutions</a:t>
                      </a:r>
                    </a:p>
                  </a:txBody>
                  <a:tcPr anchor="ctr">
                    <a:solidFill>
                      <a:srgbClr val="FFFFFF"/>
                    </a:solidFill>
                  </a:tcPr>
                </a:tc>
                <a:tc>
                  <a:txBody>
                    <a:bodyPr/>
                    <a:lstStyle/>
                    <a:p>
                      <a:pPr algn="ctr"/>
                      <a:r>
                        <a:rPr lang="en-US" sz="1100" dirty="0"/>
                        <a:t>Obtain &amp; Evaluate Information</a:t>
                      </a:r>
                    </a:p>
                  </a:txBody>
                  <a:tcPr anchor="ctr">
                    <a:solidFill>
                      <a:srgbClr val="FFFFFF"/>
                    </a:solidFill>
                  </a:tcPr>
                </a:tc>
                <a:tc>
                  <a:txBody>
                    <a:bodyPr/>
                    <a:lstStyle/>
                    <a:p>
                      <a:pPr algn="ctr"/>
                      <a:r>
                        <a:rPr lang="en-US" sz="1100" dirty="0"/>
                        <a:t>Communicate Information</a:t>
                      </a:r>
                    </a:p>
                  </a:txBody>
                  <a:tcPr anchor="ctr">
                    <a:solidFill>
                      <a:srgbClr val="FFFFFF"/>
                    </a:solidFill>
                  </a:tcPr>
                </a:tc>
                <a:extLst>
                  <a:ext uri="{0D108BD9-81ED-4DB2-BD59-A6C34878D82A}">
                    <a16:rowId xmlns:a16="http://schemas.microsoft.com/office/drawing/2014/main" val="10000"/>
                  </a:ext>
                </a:extLst>
              </a:tr>
            </a:tbl>
          </a:graphicData>
        </a:graphic>
      </p:graphicFrame>
      <p:graphicFrame>
        <p:nvGraphicFramePr>
          <p:cNvPr id="12" name="Table 11"/>
          <p:cNvGraphicFramePr>
            <a:graphicFrameLocks noGrp="1"/>
          </p:cNvGraphicFramePr>
          <p:nvPr/>
        </p:nvGraphicFramePr>
        <p:xfrm>
          <a:off x="38703" y="5431790"/>
          <a:ext cx="9054380" cy="594360"/>
        </p:xfrm>
        <a:graphic>
          <a:graphicData uri="http://schemas.openxmlformats.org/drawingml/2006/table">
            <a:tbl>
              <a:tblPr firstRow="1" bandRow="1">
                <a:tableStyleId>{5940675A-B579-460E-94D1-54222C63F5DA}</a:tableStyleId>
              </a:tblPr>
              <a:tblGrid>
                <a:gridCol w="1123390">
                  <a:extLst>
                    <a:ext uri="{9D8B030D-6E8A-4147-A177-3AD203B41FA5}">
                      <a16:colId xmlns:a16="http://schemas.microsoft.com/office/drawing/2014/main" val="20000"/>
                    </a:ext>
                  </a:extLst>
                </a:gridCol>
                <a:gridCol w="857207">
                  <a:extLst>
                    <a:ext uri="{9D8B030D-6E8A-4147-A177-3AD203B41FA5}">
                      <a16:colId xmlns:a16="http://schemas.microsoft.com/office/drawing/2014/main" val="20001"/>
                    </a:ext>
                  </a:extLst>
                </a:gridCol>
                <a:gridCol w="1047668">
                  <a:extLst>
                    <a:ext uri="{9D8B030D-6E8A-4147-A177-3AD203B41FA5}">
                      <a16:colId xmlns:a16="http://schemas.microsoft.com/office/drawing/2014/main" val="20002"/>
                    </a:ext>
                  </a:extLst>
                </a:gridCol>
                <a:gridCol w="706841">
                  <a:extLst>
                    <a:ext uri="{9D8B030D-6E8A-4147-A177-3AD203B41FA5}">
                      <a16:colId xmlns:a16="http://schemas.microsoft.com/office/drawing/2014/main" val="20003"/>
                    </a:ext>
                  </a:extLst>
                </a:gridCol>
                <a:gridCol w="1042290">
                  <a:extLst>
                    <a:ext uri="{9D8B030D-6E8A-4147-A177-3AD203B41FA5}">
                      <a16:colId xmlns:a16="http://schemas.microsoft.com/office/drawing/2014/main" val="20004"/>
                    </a:ext>
                  </a:extLst>
                </a:gridCol>
                <a:gridCol w="1629327">
                  <a:extLst>
                    <a:ext uri="{9D8B030D-6E8A-4147-A177-3AD203B41FA5}">
                      <a16:colId xmlns:a16="http://schemas.microsoft.com/office/drawing/2014/main" val="20005"/>
                    </a:ext>
                  </a:extLst>
                </a:gridCol>
                <a:gridCol w="730801">
                  <a:extLst>
                    <a:ext uri="{9D8B030D-6E8A-4147-A177-3AD203B41FA5}">
                      <a16:colId xmlns:a16="http://schemas.microsoft.com/office/drawing/2014/main" val="20006"/>
                    </a:ext>
                  </a:extLst>
                </a:gridCol>
                <a:gridCol w="934467">
                  <a:extLst>
                    <a:ext uri="{9D8B030D-6E8A-4147-A177-3AD203B41FA5}">
                      <a16:colId xmlns:a16="http://schemas.microsoft.com/office/drawing/2014/main" val="20007"/>
                    </a:ext>
                  </a:extLst>
                </a:gridCol>
                <a:gridCol w="982389">
                  <a:extLst>
                    <a:ext uri="{9D8B030D-6E8A-4147-A177-3AD203B41FA5}">
                      <a16:colId xmlns:a16="http://schemas.microsoft.com/office/drawing/2014/main" val="20008"/>
                    </a:ext>
                  </a:extLst>
                </a:gridCol>
              </a:tblGrid>
              <a:tr h="576171">
                <a:tc>
                  <a:txBody>
                    <a:bodyPr/>
                    <a:lstStyle/>
                    <a:p>
                      <a:pPr algn="ctr"/>
                      <a:r>
                        <a:rPr lang="en-US" sz="1100" dirty="0"/>
                        <a:t>Ask</a:t>
                      </a:r>
                      <a:r>
                        <a:rPr lang="en-US" sz="1100" baseline="0" dirty="0"/>
                        <a:t> Questions/ Define Problems</a:t>
                      </a:r>
                      <a:endParaRPr lang="en-US" sz="1100" dirty="0"/>
                    </a:p>
                  </a:txBody>
                  <a:tcPr anchor="ctr"/>
                </a:tc>
                <a:tc>
                  <a:txBody>
                    <a:bodyPr/>
                    <a:lstStyle/>
                    <a:p>
                      <a:pPr algn="ctr"/>
                      <a:r>
                        <a:rPr lang="en-US" sz="1100" dirty="0"/>
                        <a:t>Develop/Use</a:t>
                      </a:r>
                      <a:r>
                        <a:rPr lang="en-US" sz="1100" baseline="0" dirty="0"/>
                        <a:t> Models</a:t>
                      </a:r>
                      <a:endParaRPr lang="en-US" sz="1100" dirty="0"/>
                    </a:p>
                  </a:txBody>
                  <a:tcPr marL="0" marR="0" anchor="ctr">
                    <a:solidFill>
                      <a:schemeClr val="accent2"/>
                    </a:solidFill>
                  </a:tcPr>
                </a:tc>
                <a:tc>
                  <a:txBody>
                    <a:bodyPr/>
                    <a:lstStyle/>
                    <a:p>
                      <a:pPr algn="ctr"/>
                      <a:r>
                        <a:rPr lang="en-US" sz="1100" dirty="0"/>
                        <a:t>Plan/Carry Out Investigations</a:t>
                      </a:r>
                    </a:p>
                  </a:txBody>
                  <a:tcPr anchor="ctr">
                    <a:solidFill>
                      <a:srgbClr val="FFFFFF"/>
                    </a:solidFill>
                  </a:tcPr>
                </a:tc>
                <a:tc>
                  <a:txBody>
                    <a:bodyPr/>
                    <a:lstStyle/>
                    <a:p>
                      <a:pPr algn="ctr"/>
                      <a:r>
                        <a:rPr lang="en-US" sz="1100" dirty="0"/>
                        <a:t>Analyze/</a:t>
                      </a:r>
                      <a:r>
                        <a:rPr lang="en-US" sz="1100" baseline="0" dirty="0"/>
                        <a:t> Interpret Data</a:t>
                      </a:r>
                      <a:endParaRPr lang="en-US" sz="1100" dirty="0"/>
                    </a:p>
                  </a:txBody>
                  <a:tcPr anchor="ctr">
                    <a:noFill/>
                  </a:tcPr>
                </a:tc>
                <a:tc>
                  <a:txBody>
                    <a:bodyPr/>
                    <a:lstStyle/>
                    <a:p>
                      <a:pPr algn="ctr"/>
                      <a:r>
                        <a:rPr lang="en-US" sz="1100" dirty="0"/>
                        <a:t>Use Math/</a:t>
                      </a:r>
                      <a:r>
                        <a:rPr lang="en-US" sz="1100" baseline="0" dirty="0"/>
                        <a:t> Computational Thinking</a:t>
                      </a:r>
                      <a:endParaRPr lang="en-US" sz="1100" dirty="0"/>
                    </a:p>
                  </a:txBody>
                  <a:tcPr anchor="ctr">
                    <a:noFill/>
                  </a:tcPr>
                </a:tc>
                <a:tc>
                  <a:txBody>
                    <a:bodyPr/>
                    <a:lstStyle/>
                    <a:p>
                      <a:pPr algn="ctr"/>
                      <a:r>
                        <a:rPr lang="en-US" sz="1100" dirty="0"/>
                        <a:t>Construct</a:t>
                      </a:r>
                      <a:r>
                        <a:rPr lang="en-US" sz="1100" baseline="0" dirty="0"/>
                        <a:t> Explanations &amp; Engage in Argumentation from Evidence</a:t>
                      </a:r>
                      <a:endParaRPr lang="en-US" sz="1100" dirty="0"/>
                    </a:p>
                  </a:txBody>
                  <a:tcPr anchor="ctr">
                    <a:solidFill>
                      <a:srgbClr val="FFFFFF"/>
                    </a:solidFill>
                  </a:tcPr>
                </a:tc>
                <a:tc>
                  <a:txBody>
                    <a:bodyPr/>
                    <a:lstStyle/>
                    <a:p>
                      <a:pPr algn="ctr"/>
                      <a:r>
                        <a:rPr lang="en-US" sz="1100" dirty="0"/>
                        <a:t>Design Solutions</a:t>
                      </a:r>
                    </a:p>
                  </a:txBody>
                  <a:tcPr anchor="ctr">
                    <a:solidFill>
                      <a:srgbClr val="FFFFFF"/>
                    </a:solidFill>
                  </a:tcPr>
                </a:tc>
                <a:tc>
                  <a:txBody>
                    <a:bodyPr/>
                    <a:lstStyle/>
                    <a:p>
                      <a:pPr algn="ctr"/>
                      <a:r>
                        <a:rPr lang="en-US" sz="1100" dirty="0"/>
                        <a:t>Obtain &amp; Evaluate Information</a:t>
                      </a:r>
                    </a:p>
                  </a:txBody>
                  <a:tcPr anchor="ctr">
                    <a:solidFill>
                      <a:srgbClr val="FFFFFF"/>
                    </a:solidFill>
                  </a:tcPr>
                </a:tc>
                <a:tc>
                  <a:txBody>
                    <a:bodyPr/>
                    <a:lstStyle/>
                    <a:p>
                      <a:pPr algn="ctr"/>
                      <a:r>
                        <a:rPr lang="en-US" sz="1100" dirty="0"/>
                        <a:t>Communicate Information</a:t>
                      </a:r>
                    </a:p>
                  </a:txBody>
                  <a:tcPr anchor="ctr">
                    <a:solidFill>
                      <a:srgbClr val="FFFFFF"/>
                    </a:solidFill>
                  </a:tcPr>
                </a:tc>
                <a:extLst>
                  <a:ext uri="{0D108BD9-81ED-4DB2-BD59-A6C34878D82A}">
                    <a16:rowId xmlns:a16="http://schemas.microsoft.com/office/drawing/2014/main" val="10000"/>
                  </a:ext>
                </a:extLst>
              </a:tr>
            </a:tbl>
          </a:graphicData>
        </a:graphic>
      </p:graphicFrame>
      <p:sp>
        <p:nvSpPr>
          <p:cNvPr id="14" name="TextBox 13"/>
          <p:cNvSpPr txBox="1"/>
          <p:nvPr/>
        </p:nvSpPr>
        <p:spPr>
          <a:xfrm>
            <a:off x="38703" y="2777426"/>
            <a:ext cx="7667584" cy="338554"/>
          </a:xfrm>
          <a:prstGeom prst="rect">
            <a:avLst/>
          </a:prstGeom>
          <a:noFill/>
        </p:spPr>
        <p:txBody>
          <a:bodyPr wrap="square" rtlCol="0">
            <a:spAutoFit/>
          </a:bodyPr>
          <a:lstStyle/>
          <a:p>
            <a:r>
              <a:rPr lang="en-US" sz="1600" dirty="0"/>
              <a:t>Experiment 5: Extraction of 𝛽-carotene from Carrots</a:t>
            </a:r>
          </a:p>
        </p:txBody>
      </p:sp>
      <p:sp>
        <p:nvSpPr>
          <p:cNvPr id="15" name="TextBox 14"/>
          <p:cNvSpPr txBox="1"/>
          <p:nvPr/>
        </p:nvSpPr>
        <p:spPr>
          <a:xfrm>
            <a:off x="38703" y="3939176"/>
            <a:ext cx="6166734" cy="338554"/>
          </a:xfrm>
          <a:prstGeom prst="rect">
            <a:avLst/>
          </a:prstGeom>
          <a:noFill/>
        </p:spPr>
        <p:txBody>
          <a:bodyPr wrap="square" rtlCol="0">
            <a:spAutoFit/>
          </a:bodyPr>
          <a:lstStyle/>
          <a:p>
            <a:r>
              <a:rPr lang="en-US" sz="1600" dirty="0"/>
              <a:t>Experiment 10: Intermolecular Forces</a:t>
            </a:r>
          </a:p>
        </p:txBody>
      </p:sp>
      <p:sp>
        <p:nvSpPr>
          <p:cNvPr id="16" name="TextBox 15"/>
          <p:cNvSpPr txBox="1"/>
          <p:nvPr/>
        </p:nvSpPr>
        <p:spPr>
          <a:xfrm>
            <a:off x="38703" y="5100926"/>
            <a:ext cx="5964696" cy="338554"/>
          </a:xfrm>
          <a:prstGeom prst="rect">
            <a:avLst/>
          </a:prstGeom>
          <a:noFill/>
        </p:spPr>
        <p:txBody>
          <a:bodyPr wrap="square" rtlCol="0">
            <a:spAutoFit/>
          </a:bodyPr>
          <a:lstStyle/>
          <a:p>
            <a:r>
              <a:rPr lang="en-US" sz="1600" dirty="0"/>
              <a:t>Experiment 11: Isolation and Identification of Spinach Pigments</a:t>
            </a:r>
          </a:p>
        </p:txBody>
      </p:sp>
      <p:sp>
        <p:nvSpPr>
          <p:cNvPr id="17" name="TextBox 16"/>
          <p:cNvSpPr txBox="1"/>
          <p:nvPr/>
        </p:nvSpPr>
        <p:spPr>
          <a:xfrm>
            <a:off x="279399" y="6403856"/>
            <a:ext cx="4719112" cy="276999"/>
          </a:xfrm>
          <a:prstGeom prst="rect">
            <a:avLst/>
          </a:prstGeom>
          <a:noFill/>
        </p:spPr>
        <p:txBody>
          <a:bodyPr wrap="none" rtlCol="0">
            <a:spAutoFit/>
          </a:bodyPr>
          <a:lstStyle/>
          <a:p>
            <a:r>
              <a:rPr lang="en-US" sz="1200" dirty="0"/>
              <a:t>Carmel, J.H, </a:t>
            </a:r>
            <a:r>
              <a:rPr lang="en-US" sz="1200" i="1" dirty="0"/>
              <a:t>et al.</a:t>
            </a:r>
            <a:r>
              <a:rPr lang="en-US" sz="1200" dirty="0"/>
              <a:t> (2019). </a:t>
            </a:r>
            <a:r>
              <a:rPr lang="en-US" sz="1200" i="1" dirty="0"/>
              <a:t>Journal of Chemical Education, 96</a:t>
            </a:r>
            <a:r>
              <a:rPr lang="en-US" sz="1200" dirty="0"/>
              <a:t>(3), 423-434</a:t>
            </a:r>
            <a:r>
              <a:rPr lang="en-US" sz="1200" i="1" dirty="0"/>
              <a:t>.</a:t>
            </a:r>
            <a:r>
              <a:rPr lang="en-US" sz="1200" dirty="0"/>
              <a:t> </a:t>
            </a:r>
          </a:p>
        </p:txBody>
      </p:sp>
    </p:spTree>
    <p:extLst>
      <p:ext uri="{BB962C8B-B14F-4D97-AF65-F5344CB8AC3E}">
        <p14:creationId xmlns:p14="http://schemas.microsoft.com/office/powerpoint/2010/main" val="1016589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A72D0-D2A1-6A48-B59B-6561648FE2E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Coding of Further Courses</a:t>
            </a:r>
          </a:p>
        </p:txBody>
      </p:sp>
      <p:pic>
        <p:nvPicPr>
          <p:cNvPr id="4" name="Picture 3">
            <a:extLst>
              <a:ext uri="{FF2B5EF4-FFF2-40B4-BE49-F238E27FC236}">
                <a16:creationId xmlns:a16="http://schemas.microsoft.com/office/drawing/2014/main" id="{71442999-A3C2-984E-A3F2-E4ED45336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pic>
        <p:nvPicPr>
          <p:cNvPr id="5" name="Picture 4">
            <a:extLst>
              <a:ext uri="{FF2B5EF4-FFF2-40B4-BE49-F238E27FC236}">
                <a16:creationId xmlns:a16="http://schemas.microsoft.com/office/drawing/2014/main" id="{B9636E41-04B2-1648-A767-61715EE7BE49}"/>
              </a:ext>
            </a:extLst>
          </p:cNvPr>
          <p:cNvPicPr>
            <a:picLocks noChangeAspect="1"/>
          </p:cNvPicPr>
          <p:nvPr/>
        </p:nvPicPr>
        <p:blipFill>
          <a:blip r:embed="rId3"/>
          <a:stretch>
            <a:fillRect/>
          </a:stretch>
        </p:blipFill>
        <p:spPr>
          <a:xfrm>
            <a:off x="6998993" y="0"/>
            <a:ext cx="1297912" cy="1852053"/>
          </a:xfrm>
          <a:prstGeom prst="rect">
            <a:avLst/>
          </a:prstGeom>
        </p:spPr>
      </p:pic>
      <p:graphicFrame>
        <p:nvGraphicFramePr>
          <p:cNvPr id="6" name="Diagram 5">
            <a:extLst>
              <a:ext uri="{FF2B5EF4-FFF2-40B4-BE49-F238E27FC236}">
                <a16:creationId xmlns:a16="http://schemas.microsoft.com/office/drawing/2014/main" id="{84F944F8-8C15-1449-ADC7-BBC6918BE949}"/>
              </a:ext>
            </a:extLst>
          </p:cNvPr>
          <p:cNvGraphicFramePr/>
          <p:nvPr>
            <p:extLst>
              <p:ext uri="{D42A27DB-BD31-4B8C-83A1-F6EECF244321}">
                <p14:modId xmlns:p14="http://schemas.microsoft.com/office/powerpoint/2010/main" val="401528539"/>
              </p:ext>
            </p:extLst>
          </p:nvPr>
        </p:nvGraphicFramePr>
        <p:xfrm>
          <a:off x="371789" y="1527349"/>
          <a:ext cx="8430568" cy="4965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19331350-19C2-CD48-BCA8-85486B6F8041}"/>
              </a:ext>
            </a:extLst>
          </p:cNvPr>
          <p:cNvSpPr txBox="1"/>
          <p:nvPr/>
        </p:nvSpPr>
        <p:spPr>
          <a:xfrm>
            <a:off x="218538" y="6262041"/>
            <a:ext cx="5480924" cy="461665"/>
          </a:xfrm>
          <a:prstGeom prst="rect">
            <a:avLst/>
          </a:prstGeom>
          <a:noFill/>
        </p:spPr>
        <p:txBody>
          <a:bodyPr wrap="none" rtlCol="0">
            <a:spAutoFit/>
          </a:bodyPr>
          <a:lstStyle/>
          <a:p>
            <a:r>
              <a:rPr lang="en-US" sz="1200" dirty="0">
                <a:cs typeface="Calibri"/>
              </a:rPr>
              <a:t>Laverty </a:t>
            </a:r>
            <a:r>
              <a:rPr lang="en-US" sz="1200" i="1" dirty="0">
                <a:cs typeface="Calibri"/>
              </a:rPr>
              <a:t>et al.</a:t>
            </a:r>
            <a:r>
              <a:rPr lang="en-US" sz="1200" dirty="0">
                <a:cs typeface="Calibri"/>
              </a:rPr>
              <a:t> (2016). </a:t>
            </a:r>
            <a:r>
              <a:rPr lang="pt-BR" sz="1200" dirty="0" err="1"/>
              <a:t>PLoS</a:t>
            </a:r>
            <a:r>
              <a:rPr lang="pt-BR" sz="1200" dirty="0"/>
              <a:t> ONE 11(9): e0162333. doi:10.1371/</a:t>
            </a:r>
            <a:r>
              <a:rPr lang="pt-BR" sz="1200" dirty="0" err="1"/>
              <a:t>journal</a:t>
            </a:r>
            <a:r>
              <a:rPr lang="pt-BR" sz="1200" dirty="0"/>
              <a:t>.</a:t>
            </a:r>
            <a:r>
              <a:rPr lang="it-IT" sz="1200" dirty="0"/>
              <a:t>pone.0162333</a:t>
            </a:r>
            <a:r>
              <a:rPr lang="en-US" sz="1200" dirty="0">
                <a:cs typeface="Calibri"/>
              </a:rPr>
              <a:t> </a:t>
            </a:r>
            <a:endParaRPr lang="en-US" sz="1200" dirty="0"/>
          </a:p>
          <a:p>
            <a:r>
              <a:rPr lang="en-US" sz="1200" dirty="0"/>
              <a:t>Carmel, J.H, </a:t>
            </a:r>
            <a:r>
              <a:rPr lang="en-US" sz="1200" i="1" dirty="0"/>
              <a:t>et al.</a:t>
            </a:r>
            <a:r>
              <a:rPr lang="en-US" sz="1200" dirty="0"/>
              <a:t> (2019). </a:t>
            </a:r>
            <a:r>
              <a:rPr lang="en-US" sz="1200" i="1" dirty="0"/>
              <a:t>Journal of Chemical Education, 96</a:t>
            </a:r>
            <a:r>
              <a:rPr lang="en-US" sz="1200" dirty="0"/>
              <a:t>(3), 423-434</a:t>
            </a:r>
            <a:r>
              <a:rPr lang="en-US" sz="1200" i="1" dirty="0"/>
              <a:t>.</a:t>
            </a:r>
            <a:r>
              <a:rPr lang="en-US" sz="1200" dirty="0"/>
              <a:t> </a:t>
            </a:r>
          </a:p>
        </p:txBody>
      </p:sp>
      <p:sp>
        <p:nvSpPr>
          <p:cNvPr id="3" name="Slide Number Placeholder 2">
            <a:extLst>
              <a:ext uri="{FF2B5EF4-FFF2-40B4-BE49-F238E27FC236}">
                <a16:creationId xmlns:a16="http://schemas.microsoft.com/office/drawing/2014/main" id="{F11C8920-82D7-F041-ACD6-6AFA8F50F02F}"/>
              </a:ext>
            </a:extLst>
          </p:cNvPr>
          <p:cNvSpPr>
            <a:spLocks noGrp="1"/>
          </p:cNvSpPr>
          <p:nvPr>
            <p:ph type="sldNum" sz="quarter" idx="12"/>
          </p:nvPr>
        </p:nvSpPr>
        <p:spPr/>
        <p:txBody>
          <a:bodyPr/>
          <a:lstStyle/>
          <a:p>
            <a:fld id="{6360A657-6E65-DC41-8B27-72FD1013B4BA}" type="slidenum">
              <a:rPr lang="en-US" smtClean="0"/>
              <a:t>15</a:t>
            </a:fld>
            <a:endParaRPr lang="en-US"/>
          </a:p>
        </p:txBody>
      </p:sp>
    </p:spTree>
    <p:extLst>
      <p:ext uri="{BB962C8B-B14F-4D97-AF65-F5344CB8AC3E}">
        <p14:creationId xmlns:p14="http://schemas.microsoft.com/office/powerpoint/2010/main" val="294300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CD7E073F-AA61-A448-BD1F-CC1E49913DF1}"/>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7B3B08EC-D54E-E84D-A29F-C9D27EC7D1EA}"/>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DC77FFE9-7DE4-E948-BED6-4C738FD6770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27BAAC4B-F16F-9F41-966D-4CD8ECCC269B}"/>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EFD3E30A-A487-8243-B16D-7B832A0F4BF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54744FB6-6112-A748-819A-9D02D7F21D4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EF01F84A-B84B-BD4B-B585-9F2EDAEB057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16767D7D-A980-3D44-BA77-327FC8EEC2C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FD8C5-3196-FE49-8B56-783EB804140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Coding of Further Courses</a:t>
            </a:r>
          </a:p>
        </p:txBody>
      </p:sp>
      <p:pic>
        <p:nvPicPr>
          <p:cNvPr id="4" name="Picture 3">
            <a:extLst>
              <a:ext uri="{FF2B5EF4-FFF2-40B4-BE49-F238E27FC236}">
                <a16:creationId xmlns:a16="http://schemas.microsoft.com/office/drawing/2014/main" id="{71E25D5A-8908-F74C-BC23-334334AFE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6" name="Rounded Rectangle 5">
            <a:extLst>
              <a:ext uri="{FF2B5EF4-FFF2-40B4-BE49-F238E27FC236}">
                <a16:creationId xmlns:a16="http://schemas.microsoft.com/office/drawing/2014/main" id="{0180AE06-6FD9-9D43-ADC6-A4499E56A138}"/>
              </a:ext>
            </a:extLst>
          </p:cNvPr>
          <p:cNvSpPr/>
          <p:nvPr/>
        </p:nvSpPr>
        <p:spPr>
          <a:xfrm>
            <a:off x="315132" y="2885577"/>
            <a:ext cx="1959428" cy="17661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General Chemistry </a:t>
            </a:r>
          </a:p>
          <a:p>
            <a:pPr algn="ctr"/>
            <a:r>
              <a:rPr lang="en-US" sz="2200" b="1" dirty="0"/>
              <a:t>I &amp; II</a:t>
            </a:r>
          </a:p>
        </p:txBody>
      </p:sp>
      <p:sp>
        <p:nvSpPr>
          <p:cNvPr id="7" name="Rounded Rectangle 6">
            <a:extLst>
              <a:ext uri="{FF2B5EF4-FFF2-40B4-BE49-F238E27FC236}">
                <a16:creationId xmlns:a16="http://schemas.microsoft.com/office/drawing/2014/main" id="{57DE1D88-418A-FE4F-9818-779EDB83195E}"/>
              </a:ext>
            </a:extLst>
          </p:cNvPr>
          <p:cNvSpPr/>
          <p:nvPr/>
        </p:nvSpPr>
        <p:spPr>
          <a:xfrm>
            <a:off x="2495011" y="1884951"/>
            <a:ext cx="1959428" cy="176611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a:t>Analytical Chemistry</a:t>
            </a:r>
          </a:p>
        </p:txBody>
      </p:sp>
      <p:sp>
        <p:nvSpPr>
          <p:cNvPr id="8" name="Rounded Rectangle 7">
            <a:extLst>
              <a:ext uri="{FF2B5EF4-FFF2-40B4-BE49-F238E27FC236}">
                <a16:creationId xmlns:a16="http://schemas.microsoft.com/office/drawing/2014/main" id="{8FA24271-70DA-3841-9C91-971EC8D1E462}"/>
              </a:ext>
            </a:extLst>
          </p:cNvPr>
          <p:cNvSpPr/>
          <p:nvPr/>
        </p:nvSpPr>
        <p:spPr>
          <a:xfrm>
            <a:off x="2495011" y="3768636"/>
            <a:ext cx="1959428" cy="1766119"/>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dirty="0"/>
              <a:t>Organic Chemistry</a:t>
            </a:r>
          </a:p>
          <a:p>
            <a:pPr algn="ctr"/>
            <a:r>
              <a:rPr lang="en-US" sz="2200" b="1" dirty="0"/>
              <a:t>I &amp; II</a:t>
            </a:r>
          </a:p>
        </p:txBody>
      </p:sp>
      <p:sp>
        <p:nvSpPr>
          <p:cNvPr id="9" name="Rounded Rectangle 8">
            <a:extLst>
              <a:ext uri="{FF2B5EF4-FFF2-40B4-BE49-F238E27FC236}">
                <a16:creationId xmlns:a16="http://schemas.microsoft.com/office/drawing/2014/main" id="{908E2EB8-85B1-AB4D-B617-1D358441D2A2}"/>
              </a:ext>
            </a:extLst>
          </p:cNvPr>
          <p:cNvSpPr/>
          <p:nvPr/>
        </p:nvSpPr>
        <p:spPr>
          <a:xfrm>
            <a:off x="5744416" y="1884951"/>
            <a:ext cx="1959428" cy="17661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200" b="1" dirty="0"/>
              <a:t>Physical Chemistry</a:t>
            </a:r>
          </a:p>
          <a:p>
            <a:pPr algn="ctr"/>
            <a:r>
              <a:rPr lang="en-US" sz="2200" b="1" dirty="0"/>
              <a:t>I &amp; II</a:t>
            </a:r>
          </a:p>
        </p:txBody>
      </p:sp>
      <p:sp>
        <p:nvSpPr>
          <p:cNvPr id="10" name="Rounded Rectangle 9">
            <a:extLst>
              <a:ext uri="{FF2B5EF4-FFF2-40B4-BE49-F238E27FC236}">
                <a16:creationId xmlns:a16="http://schemas.microsoft.com/office/drawing/2014/main" id="{DFF06D6E-BD0C-D543-8D80-062508317DE9}"/>
              </a:ext>
            </a:extLst>
          </p:cNvPr>
          <p:cNvSpPr/>
          <p:nvPr/>
        </p:nvSpPr>
        <p:spPr>
          <a:xfrm>
            <a:off x="4674890" y="3768637"/>
            <a:ext cx="1959428" cy="176611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200" b="1" dirty="0"/>
              <a:t>Biochemistry</a:t>
            </a:r>
          </a:p>
          <a:p>
            <a:pPr algn="ctr"/>
            <a:r>
              <a:rPr lang="en-US" sz="2200" b="1" dirty="0"/>
              <a:t>I</a:t>
            </a:r>
          </a:p>
        </p:txBody>
      </p:sp>
      <p:sp>
        <p:nvSpPr>
          <p:cNvPr id="11" name="Rounded Rectangle 10">
            <a:extLst>
              <a:ext uri="{FF2B5EF4-FFF2-40B4-BE49-F238E27FC236}">
                <a16:creationId xmlns:a16="http://schemas.microsoft.com/office/drawing/2014/main" id="{670010AC-F900-D747-81A1-666725CC9937}"/>
              </a:ext>
            </a:extLst>
          </p:cNvPr>
          <p:cNvSpPr/>
          <p:nvPr/>
        </p:nvSpPr>
        <p:spPr>
          <a:xfrm>
            <a:off x="6815570" y="3768635"/>
            <a:ext cx="2013297" cy="176611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200" b="1" dirty="0"/>
              <a:t>Instrumental Analysis</a:t>
            </a:r>
          </a:p>
        </p:txBody>
      </p:sp>
      <p:sp>
        <p:nvSpPr>
          <p:cNvPr id="3" name="Slide Number Placeholder 2">
            <a:extLst>
              <a:ext uri="{FF2B5EF4-FFF2-40B4-BE49-F238E27FC236}">
                <a16:creationId xmlns:a16="http://schemas.microsoft.com/office/drawing/2014/main" id="{FBF644EC-CF5A-E14E-A50A-5C787E763EAE}"/>
              </a:ext>
            </a:extLst>
          </p:cNvPr>
          <p:cNvSpPr>
            <a:spLocks noGrp="1"/>
          </p:cNvSpPr>
          <p:nvPr>
            <p:ph type="sldNum" sz="quarter" idx="12"/>
          </p:nvPr>
        </p:nvSpPr>
        <p:spPr/>
        <p:txBody>
          <a:bodyPr/>
          <a:lstStyle/>
          <a:p>
            <a:fld id="{6360A657-6E65-DC41-8B27-72FD1013B4BA}" type="slidenum">
              <a:rPr lang="en-US" smtClean="0"/>
              <a:t>16</a:t>
            </a:fld>
            <a:endParaRPr lang="en-US"/>
          </a:p>
        </p:txBody>
      </p:sp>
    </p:spTree>
    <p:extLst>
      <p:ext uri="{BB962C8B-B14F-4D97-AF65-F5344CB8AC3E}">
        <p14:creationId xmlns:p14="http://schemas.microsoft.com/office/powerpoint/2010/main" val="266670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FAC1AB-A075-974F-9062-F1C202036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5" name="Rounded Rectangle 4">
            <a:extLst>
              <a:ext uri="{FF2B5EF4-FFF2-40B4-BE49-F238E27FC236}">
                <a16:creationId xmlns:a16="http://schemas.microsoft.com/office/drawing/2014/main" id="{54DA0C0C-A949-F64E-B38A-51A09661C4B7}"/>
              </a:ext>
            </a:extLst>
          </p:cNvPr>
          <p:cNvSpPr/>
          <p:nvPr/>
        </p:nvSpPr>
        <p:spPr>
          <a:xfrm>
            <a:off x="65315" y="48706"/>
            <a:ext cx="4877388" cy="2039586"/>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t"/>
          <a:lstStyle/>
          <a:p>
            <a:r>
              <a:rPr lang="en-US" dirty="0"/>
              <a:t>General</a:t>
            </a:r>
          </a:p>
        </p:txBody>
      </p:sp>
      <p:sp>
        <p:nvSpPr>
          <p:cNvPr id="6" name="Rounded Rectangle 5">
            <a:extLst>
              <a:ext uri="{FF2B5EF4-FFF2-40B4-BE49-F238E27FC236}">
                <a16:creationId xmlns:a16="http://schemas.microsoft.com/office/drawing/2014/main" id="{4B382BA1-3EF8-2441-B319-7B978074D792}"/>
              </a:ext>
            </a:extLst>
          </p:cNvPr>
          <p:cNvSpPr/>
          <p:nvPr/>
        </p:nvSpPr>
        <p:spPr>
          <a:xfrm>
            <a:off x="65315" y="2137968"/>
            <a:ext cx="4877388" cy="2222764"/>
          </a:xfrm>
          <a:prstGeom prst="roundRect">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t"/>
          <a:lstStyle/>
          <a:p>
            <a:r>
              <a:rPr lang="en-US" dirty="0"/>
              <a:t>Organic</a:t>
            </a:r>
          </a:p>
        </p:txBody>
      </p:sp>
      <p:graphicFrame>
        <p:nvGraphicFramePr>
          <p:cNvPr id="7" name="Table 7">
            <a:extLst>
              <a:ext uri="{FF2B5EF4-FFF2-40B4-BE49-F238E27FC236}">
                <a16:creationId xmlns:a16="http://schemas.microsoft.com/office/drawing/2014/main" id="{C7A18C4C-CBB3-9245-BDD5-112EFDB756EB}"/>
              </a:ext>
            </a:extLst>
          </p:cNvPr>
          <p:cNvGraphicFramePr>
            <a:graphicFrameLocks noGrp="1"/>
          </p:cNvGraphicFramePr>
          <p:nvPr>
            <p:extLst>
              <p:ext uri="{D42A27DB-BD31-4B8C-83A1-F6EECF244321}">
                <p14:modId xmlns:p14="http://schemas.microsoft.com/office/powerpoint/2010/main" val="663055269"/>
              </p:ext>
            </p:extLst>
          </p:nvPr>
        </p:nvGraphicFramePr>
        <p:xfrm>
          <a:off x="296093" y="538306"/>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8" name="Table 7">
            <a:extLst>
              <a:ext uri="{FF2B5EF4-FFF2-40B4-BE49-F238E27FC236}">
                <a16:creationId xmlns:a16="http://schemas.microsoft.com/office/drawing/2014/main" id="{BDE576C9-D435-604E-9ADC-5F52F7BD316D}"/>
              </a:ext>
            </a:extLst>
          </p:cNvPr>
          <p:cNvGraphicFramePr>
            <a:graphicFrameLocks noGrp="1"/>
          </p:cNvGraphicFramePr>
          <p:nvPr>
            <p:extLst>
              <p:ext uri="{D42A27DB-BD31-4B8C-83A1-F6EECF244321}">
                <p14:modId xmlns:p14="http://schemas.microsoft.com/office/powerpoint/2010/main" val="668405282"/>
              </p:ext>
            </p:extLst>
          </p:nvPr>
        </p:nvGraphicFramePr>
        <p:xfrm>
          <a:off x="296093" y="708849"/>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9" name="Table 8">
            <a:extLst>
              <a:ext uri="{FF2B5EF4-FFF2-40B4-BE49-F238E27FC236}">
                <a16:creationId xmlns:a16="http://schemas.microsoft.com/office/drawing/2014/main" id="{8DBFC293-42D2-AA4B-A1DF-268E58827776}"/>
              </a:ext>
            </a:extLst>
          </p:cNvPr>
          <p:cNvGraphicFramePr>
            <a:graphicFrameLocks noGrp="1"/>
          </p:cNvGraphicFramePr>
          <p:nvPr>
            <p:extLst>
              <p:ext uri="{D42A27DB-BD31-4B8C-83A1-F6EECF244321}">
                <p14:modId xmlns:p14="http://schemas.microsoft.com/office/powerpoint/2010/main" val="1815825391"/>
              </p:ext>
            </p:extLst>
          </p:nvPr>
        </p:nvGraphicFramePr>
        <p:xfrm>
          <a:off x="296093" y="881362"/>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10" name="Table 9">
            <a:extLst>
              <a:ext uri="{FF2B5EF4-FFF2-40B4-BE49-F238E27FC236}">
                <a16:creationId xmlns:a16="http://schemas.microsoft.com/office/drawing/2014/main" id="{289A92D1-02A4-D94D-BA02-14B6E6347DF4}"/>
              </a:ext>
            </a:extLst>
          </p:cNvPr>
          <p:cNvGraphicFramePr>
            <a:graphicFrameLocks noGrp="1"/>
          </p:cNvGraphicFramePr>
          <p:nvPr>
            <p:extLst>
              <p:ext uri="{D42A27DB-BD31-4B8C-83A1-F6EECF244321}">
                <p14:modId xmlns:p14="http://schemas.microsoft.com/office/powerpoint/2010/main" val="4225345899"/>
              </p:ext>
            </p:extLst>
          </p:nvPr>
        </p:nvGraphicFramePr>
        <p:xfrm>
          <a:off x="296093" y="1051356"/>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11" name="Table 10">
            <a:extLst>
              <a:ext uri="{FF2B5EF4-FFF2-40B4-BE49-F238E27FC236}">
                <a16:creationId xmlns:a16="http://schemas.microsoft.com/office/drawing/2014/main" id="{BF61B254-ABB6-1E4F-8EB7-938101647966}"/>
              </a:ext>
            </a:extLst>
          </p:cNvPr>
          <p:cNvGraphicFramePr>
            <a:graphicFrameLocks noGrp="1"/>
          </p:cNvGraphicFramePr>
          <p:nvPr>
            <p:extLst>
              <p:ext uri="{D42A27DB-BD31-4B8C-83A1-F6EECF244321}">
                <p14:modId xmlns:p14="http://schemas.microsoft.com/office/powerpoint/2010/main" val="459917140"/>
              </p:ext>
            </p:extLst>
          </p:nvPr>
        </p:nvGraphicFramePr>
        <p:xfrm>
          <a:off x="296093" y="1224106"/>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12" name="Table 11">
            <a:extLst>
              <a:ext uri="{FF2B5EF4-FFF2-40B4-BE49-F238E27FC236}">
                <a16:creationId xmlns:a16="http://schemas.microsoft.com/office/drawing/2014/main" id="{795157DF-8E75-714C-B959-AB55B1125955}"/>
              </a:ext>
            </a:extLst>
          </p:cNvPr>
          <p:cNvGraphicFramePr>
            <a:graphicFrameLocks noGrp="1"/>
          </p:cNvGraphicFramePr>
          <p:nvPr>
            <p:extLst>
              <p:ext uri="{D42A27DB-BD31-4B8C-83A1-F6EECF244321}">
                <p14:modId xmlns:p14="http://schemas.microsoft.com/office/powerpoint/2010/main" val="295690198"/>
              </p:ext>
            </p:extLst>
          </p:nvPr>
        </p:nvGraphicFramePr>
        <p:xfrm>
          <a:off x="296093" y="1393993"/>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13" name="Table 12">
            <a:extLst>
              <a:ext uri="{FF2B5EF4-FFF2-40B4-BE49-F238E27FC236}">
                <a16:creationId xmlns:a16="http://schemas.microsoft.com/office/drawing/2014/main" id="{8DBCA88F-C73E-DF45-9073-B8060130EBC9}"/>
              </a:ext>
            </a:extLst>
          </p:cNvPr>
          <p:cNvGraphicFramePr>
            <a:graphicFrameLocks noGrp="1"/>
          </p:cNvGraphicFramePr>
          <p:nvPr>
            <p:extLst>
              <p:ext uri="{D42A27DB-BD31-4B8C-83A1-F6EECF244321}">
                <p14:modId xmlns:p14="http://schemas.microsoft.com/office/powerpoint/2010/main" val="608675444"/>
              </p:ext>
            </p:extLst>
          </p:nvPr>
        </p:nvGraphicFramePr>
        <p:xfrm>
          <a:off x="296093" y="1562708"/>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14" name="Table 13">
            <a:extLst>
              <a:ext uri="{FF2B5EF4-FFF2-40B4-BE49-F238E27FC236}">
                <a16:creationId xmlns:a16="http://schemas.microsoft.com/office/drawing/2014/main" id="{68FBDD3D-51D3-E646-BA07-C37461229F47}"/>
              </a:ext>
            </a:extLst>
          </p:cNvPr>
          <p:cNvGraphicFramePr>
            <a:graphicFrameLocks noGrp="1"/>
          </p:cNvGraphicFramePr>
          <p:nvPr>
            <p:extLst>
              <p:ext uri="{D42A27DB-BD31-4B8C-83A1-F6EECF244321}">
                <p14:modId xmlns:p14="http://schemas.microsoft.com/office/powerpoint/2010/main" val="3271093721"/>
              </p:ext>
            </p:extLst>
          </p:nvPr>
        </p:nvGraphicFramePr>
        <p:xfrm>
          <a:off x="296093" y="1732091"/>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17" name="Table 7">
            <a:extLst>
              <a:ext uri="{FF2B5EF4-FFF2-40B4-BE49-F238E27FC236}">
                <a16:creationId xmlns:a16="http://schemas.microsoft.com/office/drawing/2014/main" id="{727CCA7A-8686-6A40-933A-D2E17E8C0E34}"/>
              </a:ext>
            </a:extLst>
          </p:cNvPr>
          <p:cNvGraphicFramePr>
            <a:graphicFrameLocks noGrp="1"/>
          </p:cNvGraphicFramePr>
          <p:nvPr>
            <p:extLst>
              <p:ext uri="{D42A27DB-BD31-4B8C-83A1-F6EECF244321}">
                <p14:modId xmlns:p14="http://schemas.microsoft.com/office/powerpoint/2010/main" val="545668408"/>
              </p:ext>
            </p:extLst>
          </p:nvPr>
        </p:nvGraphicFramePr>
        <p:xfrm>
          <a:off x="2621170" y="538306"/>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18" name="Table 17">
            <a:extLst>
              <a:ext uri="{FF2B5EF4-FFF2-40B4-BE49-F238E27FC236}">
                <a16:creationId xmlns:a16="http://schemas.microsoft.com/office/drawing/2014/main" id="{6908283A-79A5-A846-B2D7-54BAA49C6938}"/>
              </a:ext>
            </a:extLst>
          </p:cNvPr>
          <p:cNvGraphicFramePr>
            <a:graphicFrameLocks noGrp="1"/>
          </p:cNvGraphicFramePr>
          <p:nvPr>
            <p:extLst>
              <p:ext uri="{D42A27DB-BD31-4B8C-83A1-F6EECF244321}">
                <p14:modId xmlns:p14="http://schemas.microsoft.com/office/powerpoint/2010/main" val="199859902"/>
              </p:ext>
            </p:extLst>
          </p:nvPr>
        </p:nvGraphicFramePr>
        <p:xfrm>
          <a:off x="2621170" y="708849"/>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19" name="Table 18">
            <a:extLst>
              <a:ext uri="{FF2B5EF4-FFF2-40B4-BE49-F238E27FC236}">
                <a16:creationId xmlns:a16="http://schemas.microsoft.com/office/drawing/2014/main" id="{C0DF9675-84D5-494D-BD7D-9D8F35652B8F}"/>
              </a:ext>
            </a:extLst>
          </p:cNvPr>
          <p:cNvGraphicFramePr>
            <a:graphicFrameLocks noGrp="1"/>
          </p:cNvGraphicFramePr>
          <p:nvPr>
            <p:extLst>
              <p:ext uri="{D42A27DB-BD31-4B8C-83A1-F6EECF244321}">
                <p14:modId xmlns:p14="http://schemas.microsoft.com/office/powerpoint/2010/main" val="3255143060"/>
              </p:ext>
            </p:extLst>
          </p:nvPr>
        </p:nvGraphicFramePr>
        <p:xfrm>
          <a:off x="2621170" y="881362"/>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20" name="Table 19">
            <a:extLst>
              <a:ext uri="{FF2B5EF4-FFF2-40B4-BE49-F238E27FC236}">
                <a16:creationId xmlns:a16="http://schemas.microsoft.com/office/drawing/2014/main" id="{A0BFB517-ABC9-7840-A787-26A23272F565}"/>
              </a:ext>
            </a:extLst>
          </p:cNvPr>
          <p:cNvGraphicFramePr>
            <a:graphicFrameLocks noGrp="1"/>
          </p:cNvGraphicFramePr>
          <p:nvPr>
            <p:extLst>
              <p:ext uri="{D42A27DB-BD31-4B8C-83A1-F6EECF244321}">
                <p14:modId xmlns:p14="http://schemas.microsoft.com/office/powerpoint/2010/main" val="3234719122"/>
              </p:ext>
            </p:extLst>
          </p:nvPr>
        </p:nvGraphicFramePr>
        <p:xfrm>
          <a:off x="2621170" y="1051356"/>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21" name="Table 20">
            <a:extLst>
              <a:ext uri="{FF2B5EF4-FFF2-40B4-BE49-F238E27FC236}">
                <a16:creationId xmlns:a16="http://schemas.microsoft.com/office/drawing/2014/main" id="{2B1F8A6A-87E6-6C43-AF35-C2E64A701568}"/>
              </a:ext>
            </a:extLst>
          </p:cNvPr>
          <p:cNvGraphicFramePr>
            <a:graphicFrameLocks noGrp="1"/>
          </p:cNvGraphicFramePr>
          <p:nvPr>
            <p:extLst>
              <p:ext uri="{D42A27DB-BD31-4B8C-83A1-F6EECF244321}">
                <p14:modId xmlns:p14="http://schemas.microsoft.com/office/powerpoint/2010/main" val="3226306514"/>
              </p:ext>
            </p:extLst>
          </p:nvPr>
        </p:nvGraphicFramePr>
        <p:xfrm>
          <a:off x="2621170" y="1224106"/>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96615449"/>
                  </a:ext>
                </a:extLst>
              </a:tr>
            </a:tbl>
          </a:graphicData>
        </a:graphic>
      </p:graphicFrame>
      <p:graphicFrame>
        <p:nvGraphicFramePr>
          <p:cNvPr id="25" name="Table 7">
            <a:extLst>
              <a:ext uri="{FF2B5EF4-FFF2-40B4-BE49-F238E27FC236}">
                <a16:creationId xmlns:a16="http://schemas.microsoft.com/office/drawing/2014/main" id="{64B5C897-7096-3F4A-8A0F-E72E31A6016C}"/>
              </a:ext>
            </a:extLst>
          </p:cNvPr>
          <p:cNvGraphicFramePr>
            <a:graphicFrameLocks noGrp="1"/>
          </p:cNvGraphicFramePr>
          <p:nvPr>
            <p:extLst>
              <p:ext uri="{D42A27DB-BD31-4B8C-83A1-F6EECF244321}">
                <p14:modId xmlns:p14="http://schemas.microsoft.com/office/powerpoint/2010/main" val="3608027157"/>
              </p:ext>
            </p:extLst>
          </p:nvPr>
        </p:nvGraphicFramePr>
        <p:xfrm>
          <a:off x="296093" y="2668619"/>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26" name="Table 25">
            <a:extLst>
              <a:ext uri="{FF2B5EF4-FFF2-40B4-BE49-F238E27FC236}">
                <a16:creationId xmlns:a16="http://schemas.microsoft.com/office/drawing/2014/main" id="{A8B2C9B7-FF4D-604D-9845-04E615F0126F}"/>
              </a:ext>
            </a:extLst>
          </p:cNvPr>
          <p:cNvGraphicFramePr>
            <a:graphicFrameLocks noGrp="1"/>
          </p:cNvGraphicFramePr>
          <p:nvPr>
            <p:extLst>
              <p:ext uri="{D42A27DB-BD31-4B8C-83A1-F6EECF244321}">
                <p14:modId xmlns:p14="http://schemas.microsoft.com/office/powerpoint/2010/main" val="113497543"/>
              </p:ext>
            </p:extLst>
          </p:nvPr>
        </p:nvGraphicFramePr>
        <p:xfrm>
          <a:off x="296093" y="2839162"/>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27" name="Table 26">
            <a:extLst>
              <a:ext uri="{FF2B5EF4-FFF2-40B4-BE49-F238E27FC236}">
                <a16:creationId xmlns:a16="http://schemas.microsoft.com/office/drawing/2014/main" id="{38830356-564C-374B-97EE-D9D79302B7BF}"/>
              </a:ext>
            </a:extLst>
          </p:cNvPr>
          <p:cNvGraphicFramePr>
            <a:graphicFrameLocks noGrp="1"/>
          </p:cNvGraphicFramePr>
          <p:nvPr>
            <p:extLst>
              <p:ext uri="{D42A27DB-BD31-4B8C-83A1-F6EECF244321}">
                <p14:modId xmlns:p14="http://schemas.microsoft.com/office/powerpoint/2010/main" val="741057943"/>
              </p:ext>
            </p:extLst>
          </p:nvPr>
        </p:nvGraphicFramePr>
        <p:xfrm>
          <a:off x="296093" y="3011675"/>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28" name="Table 27">
            <a:extLst>
              <a:ext uri="{FF2B5EF4-FFF2-40B4-BE49-F238E27FC236}">
                <a16:creationId xmlns:a16="http://schemas.microsoft.com/office/drawing/2014/main" id="{06376ECF-9F4F-CA4A-BB72-BDBE385D8BE6}"/>
              </a:ext>
            </a:extLst>
          </p:cNvPr>
          <p:cNvGraphicFramePr>
            <a:graphicFrameLocks noGrp="1"/>
          </p:cNvGraphicFramePr>
          <p:nvPr>
            <p:extLst>
              <p:ext uri="{D42A27DB-BD31-4B8C-83A1-F6EECF244321}">
                <p14:modId xmlns:p14="http://schemas.microsoft.com/office/powerpoint/2010/main" val="4128955413"/>
              </p:ext>
            </p:extLst>
          </p:nvPr>
        </p:nvGraphicFramePr>
        <p:xfrm>
          <a:off x="296093" y="3181669"/>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29" name="Table 28">
            <a:extLst>
              <a:ext uri="{FF2B5EF4-FFF2-40B4-BE49-F238E27FC236}">
                <a16:creationId xmlns:a16="http://schemas.microsoft.com/office/drawing/2014/main" id="{6972DEBD-7665-344D-A10C-B79478B4968A}"/>
              </a:ext>
            </a:extLst>
          </p:cNvPr>
          <p:cNvGraphicFramePr>
            <a:graphicFrameLocks noGrp="1"/>
          </p:cNvGraphicFramePr>
          <p:nvPr>
            <p:extLst>
              <p:ext uri="{D42A27DB-BD31-4B8C-83A1-F6EECF244321}">
                <p14:modId xmlns:p14="http://schemas.microsoft.com/office/powerpoint/2010/main" val="4053528009"/>
              </p:ext>
            </p:extLst>
          </p:nvPr>
        </p:nvGraphicFramePr>
        <p:xfrm>
          <a:off x="296093" y="3354419"/>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30" name="Table 29">
            <a:extLst>
              <a:ext uri="{FF2B5EF4-FFF2-40B4-BE49-F238E27FC236}">
                <a16:creationId xmlns:a16="http://schemas.microsoft.com/office/drawing/2014/main" id="{F9222588-A221-EE41-8867-287463ACE485}"/>
              </a:ext>
            </a:extLst>
          </p:cNvPr>
          <p:cNvGraphicFramePr>
            <a:graphicFrameLocks noGrp="1"/>
          </p:cNvGraphicFramePr>
          <p:nvPr>
            <p:extLst>
              <p:ext uri="{D42A27DB-BD31-4B8C-83A1-F6EECF244321}">
                <p14:modId xmlns:p14="http://schemas.microsoft.com/office/powerpoint/2010/main" val="2561362519"/>
              </p:ext>
            </p:extLst>
          </p:nvPr>
        </p:nvGraphicFramePr>
        <p:xfrm>
          <a:off x="296093" y="3524306"/>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31" name="Table 30">
            <a:extLst>
              <a:ext uri="{FF2B5EF4-FFF2-40B4-BE49-F238E27FC236}">
                <a16:creationId xmlns:a16="http://schemas.microsoft.com/office/drawing/2014/main" id="{A8C73174-74B9-6F4A-85BF-744F7FA23F89}"/>
              </a:ext>
            </a:extLst>
          </p:cNvPr>
          <p:cNvGraphicFramePr>
            <a:graphicFrameLocks noGrp="1"/>
          </p:cNvGraphicFramePr>
          <p:nvPr>
            <p:extLst>
              <p:ext uri="{D42A27DB-BD31-4B8C-83A1-F6EECF244321}">
                <p14:modId xmlns:p14="http://schemas.microsoft.com/office/powerpoint/2010/main" val="326279623"/>
              </p:ext>
            </p:extLst>
          </p:nvPr>
        </p:nvGraphicFramePr>
        <p:xfrm>
          <a:off x="296093" y="3693021"/>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32" name="Table 31">
            <a:extLst>
              <a:ext uri="{FF2B5EF4-FFF2-40B4-BE49-F238E27FC236}">
                <a16:creationId xmlns:a16="http://schemas.microsoft.com/office/drawing/2014/main" id="{895218CE-A27B-ED41-8B1E-85F1E3CC161B}"/>
              </a:ext>
            </a:extLst>
          </p:cNvPr>
          <p:cNvGraphicFramePr>
            <a:graphicFrameLocks noGrp="1"/>
          </p:cNvGraphicFramePr>
          <p:nvPr>
            <p:extLst>
              <p:ext uri="{D42A27DB-BD31-4B8C-83A1-F6EECF244321}">
                <p14:modId xmlns:p14="http://schemas.microsoft.com/office/powerpoint/2010/main" val="2080161841"/>
              </p:ext>
            </p:extLst>
          </p:nvPr>
        </p:nvGraphicFramePr>
        <p:xfrm>
          <a:off x="296093" y="3862404"/>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33" name="Table 32">
            <a:extLst>
              <a:ext uri="{FF2B5EF4-FFF2-40B4-BE49-F238E27FC236}">
                <a16:creationId xmlns:a16="http://schemas.microsoft.com/office/drawing/2014/main" id="{59D0DAA5-B3E1-5843-A732-4DF997C21A90}"/>
              </a:ext>
            </a:extLst>
          </p:cNvPr>
          <p:cNvGraphicFramePr>
            <a:graphicFrameLocks noGrp="1"/>
          </p:cNvGraphicFramePr>
          <p:nvPr>
            <p:extLst>
              <p:ext uri="{D42A27DB-BD31-4B8C-83A1-F6EECF244321}">
                <p14:modId xmlns:p14="http://schemas.microsoft.com/office/powerpoint/2010/main" val="1729602409"/>
              </p:ext>
            </p:extLst>
          </p:nvPr>
        </p:nvGraphicFramePr>
        <p:xfrm>
          <a:off x="296093" y="4031119"/>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34" name="Table 7">
            <a:extLst>
              <a:ext uri="{FF2B5EF4-FFF2-40B4-BE49-F238E27FC236}">
                <a16:creationId xmlns:a16="http://schemas.microsoft.com/office/drawing/2014/main" id="{92502936-2869-CF4F-821B-973465A6D121}"/>
              </a:ext>
            </a:extLst>
          </p:cNvPr>
          <p:cNvGraphicFramePr>
            <a:graphicFrameLocks noGrp="1"/>
          </p:cNvGraphicFramePr>
          <p:nvPr>
            <p:extLst>
              <p:ext uri="{D42A27DB-BD31-4B8C-83A1-F6EECF244321}">
                <p14:modId xmlns:p14="http://schemas.microsoft.com/office/powerpoint/2010/main" val="677149636"/>
              </p:ext>
            </p:extLst>
          </p:nvPr>
        </p:nvGraphicFramePr>
        <p:xfrm>
          <a:off x="2619398" y="2668619"/>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35" name="Table 34">
            <a:extLst>
              <a:ext uri="{FF2B5EF4-FFF2-40B4-BE49-F238E27FC236}">
                <a16:creationId xmlns:a16="http://schemas.microsoft.com/office/drawing/2014/main" id="{BF4136BF-3AC5-7B48-9389-4941DF29317C}"/>
              </a:ext>
            </a:extLst>
          </p:cNvPr>
          <p:cNvGraphicFramePr>
            <a:graphicFrameLocks noGrp="1"/>
          </p:cNvGraphicFramePr>
          <p:nvPr>
            <p:extLst>
              <p:ext uri="{D42A27DB-BD31-4B8C-83A1-F6EECF244321}">
                <p14:modId xmlns:p14="http://schemas.microsoft.com/office/powerpoint/2010/main" val="1402899968"/>
              </p:ext>
            </p:extLst>
          </p:nvPr>
        </p:nvGraphicFramePr>
        <p:xfrm>
          <a:off x="2619398" y="2839162"/>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36" name="Table 35">
            <a:extLst>
              <a:ext uri="{FF2B5EF4-FFF2-40B4-BE49-F238E27FC236}">
                <a16:creationId xmlns:a16="http://schemas.microsoft.com/office/drawing/2014/main" id="{EBEBCA43-C67F-E94B-B8A5-C8F391CF8F52}"/>
              </a:ext>
            </a:extLst>
          </p:cNvPr>
          <p:cNvGraphicFramePr>
            <a:graphicFrameLocks noGrp="1"/>
          </p:cNvGraphicFramePr>
          <p:nvPr>
            <p:extLst>
              <p:ext uri="{D42A27DB-BD31-4B8C-83A1-F6EECF244321}">
                <p14:modId xmlns:p14="http://schemas.microsoft.com/office/powerpoint/2010/main" val="1271368956"/>
              </p:ext>
            </p:extLst>
          </p:nvPr>
        </p:nvGraphicFramePr>
        <p:xfrm>
          <a:off x="2619398" y="3011675"/>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37" name="Table 36">
            <a:extLst>
              <a:ext uri="{FF2B5EF4-FFF2-40B4-BE49-F238E27FC236}">
                <a16:creationId xmlns:a16="http://schemas.microsoft.com/office/drawing/2014/main" id="{AD167FA8-9454-664D-85BB-0FD2A65235F7}"/>
              </a:ext>
            </a:extLst>
          </p:cNvPr>
          <p:cNvGraphicFramePr>
            <a:graphicFrameLocks noGrp="1"/>
          </p:cNvGraphicFramePr>
          <p:nvPr>
            <p:extLst>
              <p:ext uri="{D42A27DB-BD31-4B8C-83A1-F6EECF244321}">
                <p14:modId xmlns:p14="http://schemas.microsoft.com/office/powerpoint/2010/main" val="1745310701"/>
              </p:ext>
            </p:extLst>
          </p:nvPr>
        </p:nvGraphicFramePr>
        <p:xfrm>
          <a:off x="2619398" y="3181669"/>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38" name="Table 37">
            <a:extLst>
              <a:ext uri="{FF2B5EF4-FFF2-40B4-BE49-F238E27FC236}">
                <a16:creationId xmlns:a16="http://schemas.microsoft.com/office/drawing/2014/main" id="{5927121C-292C-D24D-BBA4-6B7A87A52803}"/>
              </a:ext>
            </a:extLst>
          </p:cNvPr>
          <p:cNvGraphicFramePr>
            <a:graphicFrameLocks noGrp="1"/>
          </p:cNvGraphicFramePr>
          <p:nvPr>
            <p:extLst>
              <p:ext uri="{D42A27DB-BD31-4B8C-83A1-F6EECF244321}">
                <p14:modId xmlns:p14="http://schemas.microsoft.com/office/powerpoint/2010/main" val="4201596407"/>
              </p:ext>
            </p:extLst>
          </p:nvPr>
        </p:nvGraphicFramePr>
        <p:xfrm>
          <a:off x="2619398" y="3354419"/>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39" name="Table 38">
            <a:extLst>
              <a:ext uri="{FF2B5EF4-FFF2-40B4-BE49-F238E27FC236}">
                <a16:creationId xmlns:a16="http://schemas.microsoft.com/office/drawing/2014/main" id="{21ED512C-D244-1D42-B361-61DCF9A43839}"/>
              </a:ext>
            </a:extLst>
          </p:cNvPr>
          <p:cNvGraphicFramePr>
            <a:graphicFrameLocks noGrp="1"/>
          </p:cNvGraphicFramePr>
          <p:nvPr>
            <p:extLst>
              <p:ext uri="{D42A27DB-BD31-4B8C-83A1-F6EECF244321}">
                <p14:modId xmlns:p14="http://schemas.microsoft.com/office/powerpoint/2010/main" val="2859474854"/>
              </p:ext>
            </p:extLst>
          </p:nvPr>
        </p:nvGraphicFramePr>
        <p:xfrm>
          <a:off x="2619398" y="3524306"/>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40" name="Table 39">
            <a:extLst>
              <a:ext uri="{FF2B5EF4-FFF2-40B4-BE49-F238E27FC236}">
                <a16:creationId xmlns:a16="http://schemas.microsoft.com/office/drawing/2014/main" id="{7F0495DD-743F-8C41-BC28-583AE867979F}"/>
              </a:ext>
            </a:extLst>
          </p:cNvPr>
          <p:cNvGraphicFramePr>
            <a:graphicFrameLocks noGrp="1"/>
          </p:cNvGraphicFramePr>
          <p:nvPr>
            <p:extLst>
              <p:ext uri="{D42A27DB-BD31-4B8C-83A1-F6EECF244321}">
                <p14:modId xmlns:p14="http://schemas.microsoft.com/office/powerpoint/2010/main" val="3925209414"/>
              </p:ext>
            </p:extLst>
          </p:nvPr>
        </p:nvGraphicFramePr>
        <p:xfrm>
          <a:off x="2619398" y="3693021"/>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sp>
        <p:nvSpPr>
          <p:cNvPr id="41" name="Rounded Rectangle 40">
            <a:extLst>
              <a:ext uri="{FF2B5EF4-FFF2-40B4-BE49-F238E27FC236}">
                <a16:creationId xmlns:a16="http://schemas.microsoft.com/office/drawing/2014/main" id="{AF923909-A53C-1E44-BB52-85E549B7D446}"/>
              </a:ext>
            </a:extLst>
          </p:cNvPr>
          <p:cNvSpPr/>
          <p:nvPr/>
        </p:nvSpPr>
        <p:spPr>
          <a:xfrm>
            <a:off x="5479072" y="1026485"/>
            <a:ext cx="2560021" cy="1103622"/>
          </a:xfrm>
          <a:prstGeom prst="roundRect">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t"/>
          <a:lstStyle/>
          <a:p>
            <a:r>
              <a:rPr lang="en-US" dirty="0"/>
              <a:t>Analytical</a:t>
            </a:r>
          </a:p>
        </p:txBody>
      </p:sp>
      <p:graphicFrame>
        <p:nvGraphicFramePr>
          <p:cNvPr id="42" name="Table 7">
            <a:extLst>
              <a:ext uri="{FF2B5EF4-FFF2-40B4-BE49-F238E27FC236}">
                <a16:creationId xmlns:a16="http://schemas.microsoft.com/office/drawing/2014/main" id="{B01808AC-5E6F-374F-9FFA-1C7465EAC144}"/>
              </a:ext>
            </a:extLst>
          </p:cNvPr>
          <p:cNvGraphicFramePr>
            <a:graphicFrameLocks noGrp="1"/>
          </p:cNvGraphicFramePr>
          <p:nvPr>
            <p:extLst>
              <p:ext uri="{D42A27DB-BD31-4B8C-83A1-F6EECF244321}">
                <p14:modId xmlns:p14="http://schemas.microsoft.com/office/powerpoint/2010/main" val="3981781095"/>
              </p:ext>
            </p:extLst>
          </p:nvPr>
        </p:nvGraphicFramePr>
        <p:xfrm>
          <a:off x="5607004" y="1454262"/>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96615449"/>
                  </a:ext>
                </a:extLst>
              </a:tr>
            </a:tbl>
          </a:graphicData>
        </a:graphic>
      </p:graphicFrame>
      <p:graphicFrame>
        <p:nvGraphicFramePr>
          <p:cNvPr id="43" name="Table 42">
            <a:extLst>
              <a:ext uri="{FF2B5EF4-FFF2-40B4-BE49-F238E27FC236}">
                <a16:creationId xmlns:a16="http://schemas.microsoft.com/office/drawing/2014/main" id="{9558392A-D964-4C4B-8508-406D4FB9C49E}"/>
              </a:ext>
            </a:extLst>
          </p:cNvPr>
          <p:cNvGraphicFramePr>
            <a:graphicFrameLocks noGrp="1"/>
          </p:cNvGraphicFramePr>
          <p:nvPr>
            <p:extLst>
              <p:ext uri="{D42A27DB-BD31-4B8C-83A1-F6EECF244321}">
                <p14:modId xmlns:p14="http://schemas.microsoft.com/office/powerpoint/2010/main" val="1349668664"/>
              </p:ext>
            </p:extLst>
          </p:nvPr>
        </p:nvGraphicFramePr>
        <p:xfrm>
          <a:off x="5607004" y="1624805"/>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96615449"/>
                  </a:ext>
                </a:extLst>
              </a:tr>
            </a:tbl>
          </a:graphicData>
        </a:graphic>
      </p:graphicFrame>
      <p:graphicFrame>
        <p:nvGraphicFramePr>
          <p:cNvPr id="44" name="Table 43">
            <a:extLst>
              <a:ext uri="{FF2B5EF4-FFF2-40B4-BE49-F238E27FC236}">
                <a16:creationId xmlns:a16="http://schemas.microsoft.com/office/drawing/2014/main" id="{0C2D23DA-CB55-5946-8D44-D2A01C1BE663}"/>
              </a:ext>
            </a:extLst>
          </p:cNvPr>
          <p:cNvGraphicFramePr>
            <a:graphicFrameLocks noGrp="1"/>
          </p:cNvGraphicFramePr>
          <p:nvPr>
            <p:extLst>
              <p:ext uri="{D42A27DB-BD31-4B8C-83A1-F6EECF244321}">
                <p14:modId xmlns:p14="http://schemas.microsoft.com/office/powerpoint/2010/main" val="3058429009"/>
              </p:ext>
            </p:extLst>
          </p:nvPr>
        </p:nvGraphicFramePr>
        <p:xfrm>
          <a:off x="5607004" y="1797318"/>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96615449"/>
                  </a:ext>
                </a:extLst>
              </a:tr>
            </a:tbl>
          </a:graphicData>
        </a:graphic>
      </p:graphicFrame>
      <p:sp>
        <p:nvSpPr>
          <p:cNvPr id="45" name="Rounded Rectangle 44">
            <a:extLst>
              <a:ext uri="{FF2B5EF4-FFF2-40B4-BE49-F238E27FC236}">
                <a16:creationId xmlns:a16="http://schemas.microsoft.com/office/drawing/2014/main" id="{3B468154-DD0A-7C4C-B377-D96CD11E0FA6}"/>
              </a:ext>
            </a:extLst>
          </p:cNvPr>
          <p:cNvSpPr/>
          <p:nvPr/>
        </p:nvSpPr>
        <p:spPr>
          <a:xfrm>
            <a:off x="5479072" y="2295356"/>
            <a:ext cx="2612642" cy="1786938"/>
          </a:xfrm>
          <a:prstGeom prst="roundRect">
            <a:avLst/>
          </a:prstGeom>
          <a:no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t"/>
          <a:lstStyle/>
          <a:p>
            <a:r>
              <a:rPr lang="en-US" dirty="0"/>
              <a:t>Instrumental</a:t>
            </a:r>
          </a:p>
        </p:txBody>
      </p:sp>
      <p:graphicFrame>
        <p:nvGraphicFramePr>
          <p:cNvPr id="46" name="Table 7">
            <a:extLst>
              <a:ext uri="{FF2B5EF4-FFF2-40B4-BE49-F238E27FC236}">
                <a16:creationId xmlns:a16="http://schemas.microsoft.com/office/drawing/2014/main" id="{54E7136D-870A-E84E-8B5E-FD9147335525}"/>
              </a:ext>
            </a:extLst>
          </p:cNvPr>
          <p:cNvGraphicFramePr>
            <a:graphicFrameLocks noGrp="1"/>
          </p:cNvGraphicFramePr>
          <p:nvPr>
            <p:extLst>
              <p:ext uri="{D42A27DB-BD31-4B8C-83A1-F6EECF244321}">
                <p14:modId xmlns:p14="http://schemas.microsoft.com/office/powerpoint/2010/main" val="3228953646"/>
              </p:ext>
            </p:extLst>
          </p:nvPr>
        </p:nvGraphicFramePr>
        <p:xfrm>
          <a:off x="5656081" y="2711751"/>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47" name="Table 46">
            <a:extLst>
              <a:ext uri="{FF2B5EF4-FFF2-40B4-BE49-F238E27FC236}">
                <a16:creationId xmlns:a16="http://schemas.microsoft.com/office/drawing/2014/main" id="{585A461A-0F3E-B34F-9A72-368E065D6922}"/>
              </a:ext>
            </a:extLst>
          </p:cNvPr>
          <p:cNvGraphicFramePr>
            <a:graphicFrameLocks noGrp="1"/>
          </p:cNvGraphicFramePr>
          <p:nvPr>
            <p:extLst>
              <p:ext uri="{D42A27DB-BD31-4B8C-83A1-F6EECF244321}">
                <p14:modId xmlns:p14="http://schemas.microsoft.com/office/powerpoint/2010/main" val="2094257180"/>
              </p:ext>
            </p:extLst>
          </p:nvPr>
        </p:nvGraphicFramePr>
        <p:xfrm>
          <a:off x="5656081" y="2882294"/>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48" name="Table 47">
            <a:extLst>
              <a:ext uri="{FF2B5EF4-FFF2-40B4-BE49-F238E27FC236}">
                <a16:creationId xmlns:a16="http://schemas.microsoft.com/office/drawing/2014/main" id="{E1F57069-B647-3B47-B47A-F49599324875}"/>
              </a:ext>
            </a:extLst>
          </p:cNvPr>
          <p:cNvGraphicFramePr>
            <a:graphicFrameLocks noGrp="1"/>
          </p:cNvGraphicFramePr>
          <p:nvPr>
            <p:extLst>
              <p:ext uri="{D42A27DB-BD31-4B8C-83A1-F6EECF244321}">
                <p14:modId xmlns:p14="http://schemas.microsoft.com/office/powerpoint/2010/main" val="803574841"/>
              </p:ext>
            </p:extLst>
          </p:nvPr>
        </p:nvGraphicFramePr>
        <p:xfrm>
          <a:off x="5656081" y="3054807"/>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49" name="Table 48">
            <a:extLst>
              <a:ext uri="{FF2B5EF4-FFF2-40B4-BE49-F238E27FC236}">
                <a16:creationId xmlns:a16="http://schemas.microsoft.com/office/drawing/2014/main" id="{F289AB8E-9D3E-EE40-93B2-BBCB2978962A}"/>
              </a:ext>
            </a:extLst>
          </p:cNvPr>
          <p:cNvGraphicFramePr>
            <a:graphicFrameLocks noGrp="1"/>
          </p:cNvGraphicFramePr>
          <p:nvPr>
            <p:extLst>
              <p:ext uri="{D42A27DB-BD31-4B8C-83A1-F6EECF244321}">
                <p14:modId xmlns:p14="http://schemas.microsoft.com/office/powerpoint/2010/main" val="2086180653"/>
              </p:ext>
            </p:extLst>
          </p:nvPr>
        </p:nvGraphicFramePr>
        <p:xfrm>
          <a:off x="5656081" y="3224801"/>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50" name="Table 49">
            <a:extLst>
              <a:ext uri="{FF2B5EF4-FFF2-40B4-BE49-F238E27FC236}">
                <a16:creationId xmlns:a16="http://schemas.microsoft.com/office/drawing/2014/main" id="{F24D174F-749F-5F45-9DFD-2368CE4D5D90}"/>
              </a:ext>
            </a:extLst>
          </p:cNvPr>
          <p:cNvGraphicFramePr>
            <a:graphicFrameLocks noGrp="1"/>
          </p:cNvGraphicFramePr>
          <p:nvPr>
            <p:extLst>
              <p:ext uri="{D42A27DB-BD31-4B8C-83A1-F6EECF244321}">
                <p14:modId xmlns:p14="http://schemas.microsoft.com/office/powerpoint/2010/main" val="2405264645"/>
              </p:ext>
            </p:extLst>
          </p:nvPr>
        </p:nvGraphicFramePr>
        <p:xfrm>
          <a:off x="5656081" y="3397551"/>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51" name="Table 50">
            <a:extLst>
              <a:ext uri="{FF2B5EF4-FFF2-40B4-BE49-F238E27FC236}">
                <a16:creationId xmlns:a16="http://schemas.microsoft.com/office/drawing/2014/main" id="{3E6DE85C-1FD9-944E-B427-31FD10B45F56}"/>
              </a:ext>
            </a:extLst>
          </p:cNvPr>
          <p:cNvGraphicFramePr>
            <a:graphicFrameLocks noGrp="1"/>
          </p:cNvGraphicFramePr>
          <p:nvPr>
            <p:extLst>
              <p:ext uri="{D42A27DB-BD31-4B8C-83A1-F6EECF244321}">
                <p14:modId xmlns:p14="http://schemas.microsoft.com/office/powerpoint/2010/main" val="1435373867"/>
              </p:ext>
            </p:extLst>
          </p:nvPr>
        </p:nvGraphicFramePr>
        <p:xfrm>
          <a:off x="5656081" y="3567438"/>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52" name="Table 51">
            <a:extLst>
              <a:ext uri="{FF2B5EF4-FFF2-40B4-BE49-F238E27FC236}">
                <a16:creationId xmlns:a16="http://schemas.microsoft.com/office/drawing/2014/main" id="{743B6199-75C7-EF45-8E98-A3D77807E4C2}"/>
              </a:ext>
            </a:extLst>
          </p:cNvPr>
          <p:cNvGraphicFramePr>
            <a:graphicFrameLocks noGrp="1"/>
          </p:cNvGraphicFramePr>
          <p:nvPr>
            <p:extLst>
              <p:ext uri="{D42A27DB-BD31-4B8C-83A1-F6EECF244321}">
                <p14:modId xmlns:p14="http://schemas.microsoft.com/office/powerpoint/2010/main" val="443180095"/>
              </p:ext>
            </p:extLst>
          </p:nvPr>
        </p:nvGraphicFramePr>
        <p:xfrm>
          <a:off x="5656081" y="3736153"/>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sp>
        <p:nvSpPr>
          <p:cNvPr id="53" name="Rounded Rectangle 52">
            <a:extLst>
              <a:ext uri="{FF2B5EF4-FFF2-40B4-BE49-F238E27FC236}">
                <a16:creationId xmlns:a16="http://schemas.microsoft.com/office/drawing/2014/main" id="{0C7B6D0C-9913-F549-8FF2-99849C0216B0}"/>
              </a:ext>
            </a:extLst>
          </p:cNvPr>
          <p:cNvSpPr/>
          <p:nvPr/>
        </p:nvSpPr>
        <p:spPr>
          <a:xfrm>
            <a:off x="65315" y="4419197"/>
            <a:ext cx="4877388" cy="2141438"/>
          </a:xfrm>
          <a:prstGeom prst="roundRect">
            <a:avLst/>
          </a:prstGeom>
          <a:no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t"/>
          <a:lstStyle/>
          <a:p>
            <a:r>
              <a:rPr lang="en-US" dirty="0"/>
              <a:t>Physical</a:t>
            </a:r>
          </a:p>
        </p:txBody>
      </p:sp>
      <p:graphicFrame>
        <p:nvGraphicFramePr>
          <p:cNvPr id="54" name="Table 7">
            <a:extLst>
              <a:ext uri="{FF2B5EF4-FFF2-40B4-BE49-F238E27FC236}">
                <a16:creationId xmlns:a16="http://schemas.microsoft.com/office/drawing/2014/main" id="{79793FB4-3376-B748-9B22-960910F83E0C}"/>
              </a:ext>
            </a:extLst>
          </p:cNvPr>
          <p:cNvGraphicFramePr>
            <a:graphicFrameLocks noGrp="1"/>
          </p:cNvGraphicFramePr>
          <p:nvPr>
            <p:extLst>
              <p:ext uri="{D42A27DB-BD31-4B8C-83A1-F6EECF244321}">
                <p14:modId xmlns:p14="http://schemas.microsoft.com/office/powerpoint/2010/main" val="3446682511"/>
              </p:ext>
            </p:extLst>
          </p:nvPr>
        </p:nvGraphicFramePr>
        <p:xfrm>
          <a:off x="296093" y="4909960"/>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55" name="Table 54">
            <a:extLst>
              <a:ext uri="{FF2B5EF4-FFF2-40B4-BE49-F238E27FC236}">
                <a16:creationId xmlns:a16="http://schemas.microsoft.com/office/drawing/2014/main" id="{07AF5CD9-3F3A-B44C-B322-861FC86CDF61}"/>
              </a:ext>
            </a:extLst>
          </p:cNvPr>
          <p:cNvGraphicFramePr>
            <a:graphicFrameLocks noGrp="1"/>
          </p:cNvGraphicFramePr>
          <p:nvPr>
            <p:extLst>
              <p:ext uri="{D42A27DB-BD31-4B8C-83A1-F6EECF244321}">
                <p14:modId xmlns:p14="http://schemas.microsoft.com/office/powerpoint/2010/main" val="2809579068"/>
              </p:ext>
            </p:extLst>
          </p:nvPr>
        </p:nvGraphicFramePr>
        <p:xfrm>
          <a:off x="296093" y="5080503"/>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56" name="Table 55">
            <a:extLst>
              <a:ext uri="{FF2B5EF4-FFF2-40B4-BE49-F238E27FC236}">
                <a16:creationId xmlns:a16="http://schemas.microsoft.com/office/drawing/2014/main" id="{EC121EFC-F795-0A43-85B4-563D966AC7BA}"/>
              </a:ext>
            </a:extLst>
          </p:cNvPr>
          <p:cNvGraphicFramePr>
            <a:graphicFrameLocks noGrp="1"/>
          </p:cNvGraphicFramePr>
          <p:nvPr>
            <p:extLst>
              <p:ext uri="{D42A27DB-BD31-4B8C-83A1-F6EECF244321}">
                <p14:modId xmlns:p14="http://schemas.microsoft.com/office/powerpoint/2010/main" val="1746671330"/>
              </p:ext>
            </p:extLst>
          </p:nvPr>
        </p:nvGraphicFramePr>
        <p:xfrm>
          <a:off x="296093" y="5253016"/>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57" name="Table 56">
            <a:extLst>
              <a:ext uri="{FF2B5EF4-FFF2-40B4-BE49-F238E27FC236}">
                <a16:creationId xmlns:a16="http://schemas.microsoft.com/office/drawing/2014/main" id="{EE34CB80-B1BC-C149-998C-1799B763F754}"/>
              </a:ext>
            </a:extLst>
          </p:cNvPr>
          <p:cNvGraphicFramePr>
            <a:graphicFrameLocks noGrp="1"/>
          </p:cNvGraphicFramePr>
          <p:nvPr>
            <p:extLst>
              <p:ext uri="{D42A27DB-BD31-4B8C-83A1-F6EECF244321}">
                <p14:modId xmlns:p14="http://schemas.microsoft.com/office/powerpoint/2010/main" val="221362378"/>
              </p:ext>
            </p:extLst>
          </p:nvPr>
        </p:nvGraphicFramePr>
        <p:xfrm>
          <a:off x="296093" y="5423010"/>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58" name="Table 57">
            <a:extLst>
              <a:ext uri="{FF2B5EF4-FFF2-40B4-BE49-F238E27FC236}">
                <a16:creationId xmlns:a16="http://schemas.microsoft.com/office/drawing/2014/main" id="{4C8E4360-BE28-8C4C-9BD6-042BEABABC0A}"/>
              </a:ext>
            </a:extLst>
          </p:cNvPr>
          <p:cNvGraphicFramePr>
            <a:graphicFrameLocks noGrp="1"/>
          </p:cNvGraphicFramePr>
          <p:nvPr>
            <p:extLst>
              <p:ext uri="{D42A27DB-BD31-4B8C-83A1-F6EECF244321}">
                <p14:modId xmlns:p14="http://schemas.microsoft.com/office/powerpoint/2010/main" val="2110560297"/>
              </p:ext>
            </p:extLst>
          </p:nvPr>
        </p:nvGraphicFramePr>
        <p:xfrm>
          <a:off x="2619398" y="6102421"/>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59" name="Table 7">
            <a:extLst>
              <a:ext uri="{FF2B5EF4-FFF2-40B4-BE49-F238E27FC236}">
                <a16:creationId xmlns:a16="http://schemas.microsoft.com/office/drawing/2014/main" id="{4CC89D6A-BAA7-0E4F-AABE-34484FD3EA43}"/>
              </a:ext>
            </a:extLst>
          </p:cNvPr>
          <p:cNvGraphicFramePr>
            <a:graphicFrameLocks noGrp="1"/>
          </p:cNvGraphicFramePr>
          <p:nvPr>
            <p:extLst>
              <p:ext uri="{D42A27DB-BD31-4B8C-83A1-F6EECF244321}">
                <p14:modId xmlns:p14="http://schemas.microsoft.com/office/powerpoint/2010/main" val="839454998"/>
              </p:ext>
            </p:extLst>
          </p:nvPr>
        </p:nvGraphicFramePr>
        <p:xfrm>
          <a:off x="2619398" y="4909960"/>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60" name="Table 59">
            <a:extLst>
              <a:ext uri="{FF2B5EF4-FFF2-40B4-BE49-F238E27FC236}">
                <a16:creationId xmlns:a16="http://schemas.microsoft.com/office/drawing/2014/main" id="{87E99887-FAD4-F946-A34C-B2EE0DA15C25}"/>
              </a:ext>
            </a:extLst>
          </p:cNvPr>
          <p:cNvGraphicFramePr>
            <a:graphicFrameLocks noGrp="1"/>
          </p:cNvGraphicFramePr>
          <p:nvPr>
            <p:extLst>
              <p:ext uri="{D42A27DB-BD31-4B8C-83A1-F6EECF244321}">
                <p14:modId xmlns:p14="http://schemas.microsoft.com/office/powerpoint/2010/main" val="3717051510"/>
              </p:ext>
            </p:extLst>
          </p:nvPr>
        </p:nvGraphicFramePr>
        <p:xfrm>
          <a:off x="2619398" y="5080503"/>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61" name="Table 60">
            <a:extLst>
              <a:ext uri="{FF2B5EF4-FFF2-40B4-BE49-F238E27FC236}">
                <a16:creationId xmlns:a16="http://schemas.microsoft.com/office/drawing/2014/main" id="{150E7C89-A310-F640-B645-3DBB4DAB6B5B}"/>
              </a:ext>
            </a:extLst>
          </p:cNvPr>
          <p:cNvGraphicFramePr>
            <a:graphicFrameLocks noGrp="1"/>
          </p:cNvGraphicFramePr>
          <p:nvPr>
            <p:extLst>
              <p:ext uri="{D42A27DB-BD31-4B8C-83A1-F6EECF244321}">
                <p14:modId xmlns:p14="http://schemas.microsoft.com/office/powerpoint/2010/main" val="150549864"/>
              </p:ext>
            </p:extLst>
          </p:nvPr>
        </p:nvGraphicFramePr>
        <p:xfrm>
          <a:off x="2619398" y="5253016"/>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62" name="Table 61">
            <a:extLst>
              <a:ext uri="{FF2B5EF4-FFF2-40B4-BE49-F238E27FC236}">
                <a16:creationId xmlns:a16="http://schemas.microsoft.com/office/drawing/2014/main" id="{28FDF443-DCD1-444D-ACCD-A10C12C3D175}"/>
              </a:ext>
            </a:extLst>
          </p:cNvPr>
          <p:cNvGraphicFramePr>
            <a:graphicFrameLocks noGrp="1"/>
          </p:cNvGraphicFramePr>
          <p:nvPr>
            <p:extLst>
              <p:ext uri="{D42A27DB-BD31-4B8C-83A1-F6EECF244321}">
                <p14:modId xmlns:p14="http://schemas.microsoft.com/office/powerpoint/2010/main" val="2892854053"/>
              </p:ext>
            </p:extLst>
          </p:nvPr>
        </p:nvGraphicFramePr>
        <p:xfrm>
          <a:off x="2619398" y="5423010"/>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63" name="Table 62">
            <a:extLst>
              <a:ext uri="{FF2B5EF4-FFF2-40B4-BE49-F238E27FC236}">
                <a16:creationId xmlns:a16="http://schemas.microsoft.com/office/drawing/2014/main" id="{C6AB77A6-E9E6-6348-9C61-B5515C670D99}"/>
              </a:ext>
            </a:extLst>
          </p:cNvPr>
          <p:cNvGraphicFramePr>
            <a:graphicFrameLocks noGrp="1"/>
          </p:cNvGraphicFramePr>
          <p:nvPr>
            <p:extLst>
              <p:ext uri="{D42A27DB-BD31-4B8C-83A1-F6EECF244321}">
                <p14:modId xmlns:p14="http://schemas.microsoft.com/office/powerpoint/2010/main" val="1700213435"/>
              </p:ext>
            </p:extLst>
          </p:nvPr>
        </p:nvGraphicFramePr>
        <p:xfrm>
          <a:off x="2619398" y="5595760"/>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64" name="Table 63">
            <a:extLst>
              <a:ext uri="{FF2B5EF4-FFF2-40B4-BE49-F238E27FC236}">
                <a16:creationId xmlns:a16="http://schemas.microsoft.com/office/drawing/2014/main" id="{E4C09D14-871A-8F42-AC83-069BA728ACBA}"/>
              </a:ext>
            </a:extLst>
          </p:cNvPr>
          <p:cNvGraphicFramePr>
            <a:graphicFrameLocks noGrp="1"/>
          </p:cNvGraphicFramePr>
          <p:nvPr>
            <p:extLst>
              <p:ext uri="{D42A27DB-BD31-4B8C-83A1-F6EECF244321}">
                <p14:modId xmlns:p14="http://schemas.microsoft.com/office/powerpoint/2010/main" val="246534700"/>
              </p:ext>
            </p:extLst>
          </p:nvPr>
        </p:nvGraphicFramePr>
        <p:xfrm>
          <a:off x="2619398" y="5765647"/>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65" name="Table 64">
            <a:extLst>
              <a:ext uri="{FF2B5EF4-FFF2-40B4-BE49-F238E27FC236}">
                <a16:creationId xmlns:a16="http://schemas.microsoft.com/office/drawing/2014/main" id="{5F372ACC-EB06-314F-BE62-9114D4150233}"/>
              </a:ext>
            </a:extLst>
          </p:cNvPr>
          <p:cNvGraphicFramePr>
            <a:graphicFrameLocks noGrp="1"/>
          </p:cNvGraphicFramePr>
          <p:nvPr>
            <p:extLst>
              <p:ext uri="{D42A27DB-BD31-4B8C-83A1-F6EECF244321}">
                <p14:modId xmlns:p14="http://schemas.microsoft.com/office/powerpoint/2010/main" val="3542295055"/>
              </p:ext>
            </p:extLst>
          </p:nvPr>
        </p:nvGraphicFramePr>
        <p:xfrm>
          <a:off x="2619398" y="5934362"/>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sp>
        <p:nvSpPr>
          <p:cNvPr id="66" name="Rounded Rectangle 65">
            <a:extLst>
              <a:ext uri="{FF2B5EF4-FFF2-40B4-BE49-F238E27FC236}">
                <a16:creationId xmlns:a16="http://schemas.microsoft.com/office/drawing/2014/main" id="{C7D25418-0519-6C42-9EA8-87F1656FB665}"/>
              </a:ext>
            </a:extLst>
          </p:cNvPr>
          <p:cNvSpPr/>
          <p:nvPr/>
        </p:nvSpPr>
        <p:spPr>
          <a:xfrm>
            <a:off x="5479072" y="4362105"/>
            <a:ext cx="2612642" cy="2141438"/>
          </a:xfrm>
          <a:prstGeom prst="roundRect">
            <a:avLst/>
          </a:prstGeom>
          <a:no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t"/>
          <a:lstStyle/>
          <a:p>
            <a:r>
              <a:rPr lang="en-US" dirty="0"/>
              <a:t>Biochemistry</a:t>
            </a:r>
          </a:p>
        </p:txBody>
      </p:sp>
      <p:graphicFrame>
        <p:nvGraphicFramePr>
          <p:cNvPr id="67" name="Table 7">
            <a:extLst>
              <a:ext uri="{FF2B5EF4-FFF2-40B4-BE49-F238E27FC236}">
                <a16:creationId xmlns:a16="http://schemas.microsoft.com/office/drawing/2014/main" id="{3542FEF6-65F3-0D47-90E1-8D1FADB170E2}"/>
              </a:ext>
            </a:extLst>
          </p:cNvPr>
          <p:cNvGraphicFramePr>
            <a:graphicFrameLocks noGrp="1"/>
          </p:cNvGraphicFramePr>
          <p:nvPr>
            <p:extLst>
              <p:ext uri="{D42A27DB-BD31-4B8C-83A1-F6EECF244321}">
                <p14:modId xmlns:p14="http://schemas.microsoft.com/office/powerpoint/2010/main" val="462340206"/>
              </p:ext>
            </p:extLst>
          </p:nvPr>
        </p:nvGraphicFramePr>
        <p:xfrm>
          <a:off x="5656081" y="4806323"/>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68" name="Table 67">
            <a:extLst>
              <a:ext uri="{FF2B5EF4-FFF2-40B4-BE49-F238E27FC236}">
                <a16:creationId xmlns:a16="http://schemas.microsoft.com/office/drawing/2014/main" id="{BCD5EA48-B27D-AB40-AAF6-690D8C3CAC72}"/>
              </a:ext>
            </a:extLst>
          </p:cNvPr>
          <p:cNvGraphicFramePr>
            <a:graphicFrameLocks noGrp="1"/>
          </p:cNvGraphicFramePr>
          <p:nvPr>
            <p:extLst>
              <p:ext uri="{D42A27DB-BD31-4B8C-83A1-F6EECF244321}">
                <p14:modId xmlns:p14="http://schemas.microsoft.com/office/powerpoint/2010/main" val="613770405"/>
              </p:ext>
            </p:extLst>
          </p:nvPr>
        </p:nvGraphicFramePr>
        <p:xfrm>
          <a:off x="5656081" y="4976866"/>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69" name="Table 68">
            <a:extLst>
              <a:ext uri="{FF2B5EF4-FFF2-40B4-BE49-F238E27FC236}">
                <a16:creationId xmlns:a16="http://schemas.microsoft.com/office/drawing/2014/main" id="{29C8A3C6-4E1C-8842-B315-DBEACAFAE5FF}"/>
              </a:ext>
            </a:extLst>
          </p:cNvPr>
          <p:cNvGraphicFramePr>
            <a:graphicFrameLocks noGrp="1"/>
          </p:cNvGraphicFramePr>
          <p:nvPr>
            <p:extLst>
              <p:ext uri="{D42A27DB-BD31-4B8C-83A1-F6EECF244321}">
                <p14:modId xmlns:p14="http://schemas.microsoft.com/office/powerpoint/2010/main" val="1345818026"/>
              </p:ext>
            </p:extLst>
          </p:nvPr>
        </p:nvGraphicFramePr>
        <p:xfrm>
          <a:off x="5656081" y="5149379"/>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70" name="Table 69">
            <a:extLst>
              <a:ext uri="{FF2B5EF4-FFF2-40B4-BE49-F238E27FC236}">
                <a16:creationId xmlns:a16="http://schemas.microsoft.com/office/drawing/2014/main" id="{125BADFC-A85C-6A42-9762-E8FB4F245BB6}"/>
              </a:ext>
            </a:extLst>
          </p:cNvPr>
          <p:cNvGraphicFramePr>
            <a:graphicFrameLocks noGrp="1"/>
          </p:cNvGraphicFramePr>
          <p:nvPr>
            <p:extLst>
              <p:ext uri="{D42A27DB-BD31-4B8C-83A1-F6EECF244321}">
                <p14:modId xmlns:p14="http://schemas.microsoft.com/office/powerpoint/2010/main" val="1546217601"/>
              </p:ext>
            </p:extLst>
          </p:nvPr>
        </p:nvGraphicFramePr>
        <p:xfrm>
          <a:off x="5656081" y="5319373"/>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71" name="Table 70">
            <a:extLst>
              <a:ext uri="{FF2B5EF4-FFF2-40B4-BE49-F238E27FC236}">
                <a16:creationId xmlns:a16="http://schemas.microsoft.com/office/drawing/2014/main" id="{05D701F0-1176-E549-81C5-4B5053050121}"/>
              </a:ext>
            </a:extLst>
          </p:cNvPr>
          <p:cNvGraphicFramePr>
            <a:graphicFrameLocks noGrp="1"/>
          </p:cNvGraphicFramePr>
          <p:nvPr>
            <p:extLst>
              <p:ext uri="{D42A27DB-BD31-4B8C-83A1-F6EECF244321}">
                <p14:modId xmlns:p14="http://schemas.microsoft.com/office/powerpoint/2010/main" val="771706558"/>
              </p:ext>
            </p:extLst>
          </p:nvPr>
        </p:nvGraphicFramePr>
        <p:xfrm>
          <a:off x="5656081" y="5492123"/>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72" name="Table 71">
            <a:extLst>
              <a:ext uri="{FF2B5EF4-FFF2-40B4-BE49-F238E27FC236}">
                <a16:creationId xmlns:a16="http://schemas.microsoft.com/office/drawing/2014/main" id="{EB6E8FE2-90F0-8F4F-8A08-340C3A6B9A54}"/>
              </a:ext>
            </a:extLst>
          </p:cNvPr>
          <p:cNvGraphicFramePr>
            <a:graphicFrameLocks noGrp="1"/>
          </p:cNvGraphicFramePr>
          <p:nvPr>
            <p:extLst>
              <p:ext uri="{D42A27DB-BD31-4B8C-83A1-F6EECF244321}">
                <p14:modId xmlns:p14="http://schemas.microsoft.com/office/powerpoint/2010/main" val="178159959"/>
              </p:ext>
            </p:extLst>
          </p:nvPr>
        </p:nvGraphicFramePr>
        <p:xfrm>
          <a:off x="5656081" y="5662010"/>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73" name="Table 72">
            <a:extLst>
              <a:ext uri="{FF2B5EF4-FFF2-40B4-BE49-F238E27FC236}">
                <a16:creationId xmlns:a16="http://schemas.microsoft.com/office/drawing/2014/main" id="{6F64727F-7374-2B46-8FB5-CEE78C3D7175}"/>
              </a:ext>
            </a:extLst>
          </p:cNvPr>
          <p:cNvGraphicFramePr>
            <a:graphicFrameLocks noGrp="1"/>
          </p:cNvGraphicFramePr>
          <p:nvPr>
            <p:extLst>
              <p:ext uri="{D42A27DB-BD31-4B8C-83A1-F6EECF244321}">
                <p14:modId xmlns:p14="http://schemas.microsoft.com/office/powerpoint/2010/main" val="29896967"/>
              </p:ext>
            </p:extLst>
          </p:nvPr>
        </p:nvGraphicFramePr>
        <p:xfrm>
          <a:off x="5656081" y="5830725"/>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74" name="Table 73">
            <a:extLst>
              <a:ext uri="{FF2B5EF4-FFF2-40B4-BE49-F238E27FC236}">
                <a16:creationId xmlns:a16="http://schemas.microsoft.com/office/drawing/2014/main" id="{0D376FD2-1810-3046-9F45-BC4523AC7F50}"/>
              </a:ext>
            </a:extLst>
          </p:cNvPr>
          <p:cNvGraphicFramePr>
            <a:graphicFrameLocks noGrp="1"/>
          </p:cNvGraphicFramePr>
          <p:nvPr>
            <p:extLst>
              <p:ext uri="{D42A27DB-BD31-4B8C-83A1-F6EECF244321}">
                <p14:modId xmlns:p14="http://schemas.microsoft.com/office/powerpoint/2010/main" val="3244805311"/>
              </p:ext>
            </p:extLst>
          </p:nvPr>
        </p:nvGraphicFramePr>
        <p:xfrm>
          <a:off x="5656081" y="6000108"/>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75" name="Table 74">
            <a:extLst>
              <a:ext uri="{FF2B5EF4-FFF2-40B4-BE49-F238E27FC236}">
                <a16:creationId xmlns:a16="http://schemas.microsoft.com/office/drawing/2014/main" id="{1FFBBE8C-DEE4-F44B-96F1-C3328CBA5329}"/>
              </a:ext>
            </a:extLst>
          </p:cNvPr>
          <p:cNvGraphicFramePr>
            <a:graphicFrameLocks noGrp="1"/>
          </p:cNvGraphicFramePr>
          <p:nvPr>
            <p:extLst>
              <p:ext uri="{D42A27DB-BD31-4B8C-83A1-F6EECF244321}">
                <p14:modId xmlns:p14="http://schemas.microsoft.com/office/powerpoint/2010/main" val="2478807874"/>
              </p:ext>
            </p:extLst>
          </p:nvPr>
        </p:nvGraphicFramePr>
        <p:xfrm>
          <a:off x="5656081" y="6168823"/>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sp>
        <p:nvSpPr>
          <p:cNvPr id="2" name="Slide Number Placeholder 1">
            <a:extLst>
              <a:ext uri="{FF2B5EF4-FFF2-40B4-BE49-F238E27FC236}">
                <a16:creationId xmlns:a16="http://schemas.microsoft.com/office/drawing/2014/main" id="{CEBCBDA1-8EE5-C84E-92F0-1F5F3586AC36}"/>
              </a:ext>
            </a:extLst>
          </p:cNvPr>
          <p:cNvSpPr>
            <a:spLocks noGrp="1"/>
          </p:cNvSpPr>
          <p:nvPr>
            <p:ph type="sldNum" sz="quarter" idx="12"/>
          </p:nvPr>
        </p:nvSpPr>
        <p:spPr/>
        <p:txBody>
          <a:bodyPr/>
          <a:lstStyle/>
          <a:p>
            <a:fld id="{6360A657-6E65-DC41-8B27-72FD1013B4BA}" type="slidenum">
              <a:rPr lang="en-US" smtClean="0"/>
              <a:t>17</a:t>
            </a:fld>
            <a:endParaRPr lang="en-US"/>
          </a:p>
        </p:txBody>
      </p:sp>
    </p:spTree>
    <p:extLst>
      <p:ext uri="{BB962C8B-B14F-4D97-AF65-F5344CB8AC3E}">
        <p14:creationId xmlns:p14="http://schemas.microsoft.com/office/powerpoint/2010/main" val="3362187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B69B838-E6D4-6847-8DFF-6692DCB842B1}"/>
              </a:ext>
            </a:extLst>
          </p:cNvPr>
          <p:cNvGraphicFramePr>
            <a:graphicFrameLocks/>
          </p:cNvGraphicFramePr>
          <p:nvPr>
            <p:extLst>
              <p:ext uri="{D42A27DB-BD31-4B8C-83A1-F6EECF244321}">
                <p14:modId xmlns:p14="http://schemas.microsoft.com/office/powerpoint/2010/main" val="825106260"/>
              </p:ext>
            </p:extLst>
          </p:nvPr>
        </p:nvGraphicFramePr>
        <p:xfrm>
          <a:off x="805217" y="611407"/>
          <a:ext cx="7395867" cy="537745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58A585B-55C5-BA40-89EC-01669D5B819B}"/>
              </a:ext>
            </a:extLst>
          </p:cNvPr>
          <p:cNvSpPr txBox="1"/>
          <p:nvPr/>
        </p:nvSpPr>
        <p:spPr>
          <a:xfrm>
            <a:off x="4160813" y="5813770"/>
            <a:ext cx="1057933" cy="430887"/>
          </a:xfrm>
          <a:prstGeom prst="rect">
            <a:avLst/>
          </a:prstGeom>
          <a:noFill/>
        </p:spPr>
        <p:txBody>
          <a:bodyPr wrap="square" rtlCol="0">
            <a:spAutoFit/>
          </a:bodyPr>
          <a:lstStyle/>
          <a:p>
            <a:pPr algn="ctr"/>
            <a:r>
              <a:rPr lang="en-US" sz="1100" dirty="0"/>
              <a:t>Analytical/ Instrumental</a:t>
            </a:r>
          </a:p>
        </p:txBody>
      </p:sp>
      <p:sp>
        <p:nvSpPr>
          <p:cNvPr id="6" name="TextBox 5">
            <a:extLst>
              <a:ext uri="{FF2B5EF4-FFF2-40B4-BE49-F238E27FC236}">
                <a16:creationId xmlns:a16="http://schemas.microsoft.com/office/drawing/2014/main" id="{E5DF76D4-111C-0C46-B226-F65D725BF67F}"/>
              </a:ext>
            </a:extLst>
          </p:cNvPr>
          <p:cNvSpPr txBox="1"/>
          <p:nvPr/>
        </p:nvSpPr>
        <p:spPr>
          <a:xfrm>
            <a:off x="2126796" y="5813770"/>
            <a:ext cx="780983" cy="430887"/>
          </a:xfrm>
          <a:prstGeom prst="rect">
            <a:avLst/>
          </a:prstGeom>
          <a:noFill/>
        </p:spPr>
        <p:txBody>
          <a:bodyPr wrap="none" rtlCol="0">
            <a:spAutoFit/>
          </a:bodyPr>
          <a:lstStyle/>
          <a:p>
            <a:pPr algn="ctr"/>
            <a:r>
              <a:rPr lang="en-US" sz="1100" dirty="0"/>
              <a:t>General </a:t>
            </a:r>
          </a:p>
          <a:p>
            <a:pPr algn="ctr"/>
            <a:r>
              <a:rPr lang="en-US" sz="1100" dirty="0"/>
              <a:t>Chemistry</a:t>
            </a:r>
          </a:p>
        </p:txBody>
      </p:sp>
      <p:sp>
        <p:nvSpPr>
          <p:cNvPr id="7" name="TextBox 6">
            <a:extLst>
              <a:ext uri="{FF2B5EF4-FFF2-40B4-BE49-F238E27FC236}">
                <a16:creationId xmlns:a16="http://schemas.microsoft.com/office/drawing/2014/main" id="{8EFB2553-0BD4-0947-9A08-DC7D7A6C6B9D}"/>
              </a:ext>
            </a:extLst>
          </p:cNvPr>
          <p:cNvSpPr txBox="1"/>
          <p:nvPr/>
        </p:nvSpPr>
        <p:spPr>
          <a:xfrm>
            <a:off x="5374463" y="5831937"/>
            <a:ext cx="930063" cy="261610"/>
          </a:xfrm>
          <a:prstGeom prst="rect">
            <a:avLst/>
          </a:prstGeom>
          <a:noFill/>
        </p:spPr>
        <p:txBody>
          <a:bodyPr wrap="none" rtlCol="0">
            <a:spAutoFit/>
          </a:bodyPr>
          <a:lstStyle/>
          <a:p>
            <a:pPr algn="ctr"/>
            <a:r>
              <a:rPr lang="en-US" sz="1100" dirty="0"/>
              <a:t>Biochemistry</a:t>
            </a:r>
          </a:p>
        </p:txBody>
      </p:sp>
      <p:sp>
        <p:nvSpPr>
          <p:cNvPr id="8" name="TextBox 7">
            <a:extLst>
              <a:ext uri="{FF2B5EF4-FFF2-40B4-BE49-F238E27FC236}">
                <a16:creationId xmlns:a16="http://schemas.microsoft.com/office/drawing/2014/main" id="{907D465E-D089-1E49-9145-065ECC5A7062}"/>
              </a:ext>
            </a:extLst>
          </p:cNvPr>
          <p:cNvSpPr txBox="1"/>
          <p:nvPr/>
        </p:nvSpPr>
        <p:spPr>
          <a:xfrm>
            <a:off x="6626712" y="5825762"/>
            <a:ext cx="780983" cy="430887"/>
          </a:xfrm>
          <a:prstGeom prst="rect">
            <a:avLst/>
          </a:prstGeom>
          <a:noFill/>
        </p:spPr>
        <p:txBody>
          <a:bodyPr wrap="none" rtlCol="0">
            <a:spAutoFit/>
          </a:bodyPr>
          <a:lstStyle/>
          <a:p>
            <a:pPr algn="ctr"/>
            <a:r>
              <a:rPr lang="en-US" sz="1100" dirty="0"/>
              <a:t>Physical </a:t>
            </a:r>
          </a:p>
          <a:p>
            <a:pPr algn="ctr"/>
            <a:r>
              <a:rPr lang="en-US" sz="1100" dirty="0"/>
              <a:t>Chemistry</a:t>
            </a:r>
          </a:p>
        </p:txBody>
      </p:sp>
      <p:sp>
        <p:nvSpPr>
          <p:cNvPr id="9" name="TextBox 8">
            <a:extLst>
              <a:ext uri="{FF2B5EF4-FFF2-40B4-BE49-F238E27FC236}">
                <a16:creationId xmlns:a16="http://schemas.microsoft.com/office/drawing/2014/main" id="{1C450589-A0DE-D747-B8A5-8F76B8879423}"/>
              </a:ext>
            </a:extLst>
          </p:cNvPr>
          <p:cNvSpPr txBox="1"/>
          <p:nvPr/>
        </p:nvSpPr>
        <p:spPr>
          <a:xfrm>
            <a:off x="3235246" y="5813770"/>
            <a:ext cx="780983" cy="430887"/>
          </a:xfrm>
          <a:prstGeom prst="rect">
            <a:avLst/>
          </a:prstGeom>
          <a:noFill/>
        </p:spPr>
        <p:txBody>
          <a:bodyPr wrap="none" rtlCol="0">
            <a:spAutoFit/>
          </a:bodyPr>
          <a:lstStyle/>
          <a:p>
            <a:pPr algn="ctr"/>
            <a:r>
              <a:rPr lang="en-US" sz="1100" dirty="0"/>
              <a:t>Organic </a:t>
            </a:r>
          </a:p>
          <a:p>
            <a:pPr algn="ctr"/>
            <a:r>
              <a:rPr lang="en-US" sz="1100" dirty="0"/>
              <a:t>Chemistry</a:t>
            </a:r>
          </a:p>
        </p:txBody>
      </p:sp>
      <p:sp>
        <p:nvSpPr>
          <p:cNvPr id="10" name="Oval 9">
            <a:extLst>
              <a:ext uri="{FF2B5EF4-FFF2-40B4-BE49-F238E27FC236}">
                <a16:creationId xmlns:a16="http://schemas.microsoft.com/office/drawing/2014/main" id="{FF33F29E-A5F0-494D-94C2-AFB1FAB60E34}"/>
              </a:ext>
            </a:extLst>
          </p:cNvPr>
          <p:cNvSpPr/>
          <p:nvPr/>
        </p:nvSpPr>
        <p:spPr>
          <a:xfrm flipH="1" flipV="1">
            <a:off x="6195935" y="1170568"/>
            <a:ext cx="118759" cy="1196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36D723-93EF-984F-A909-39EA2742209D}"/>
              </a:ext>
            </a:extLst>
          </p:cNvPr>
          <p:cNvSpPr txBox="1"/>
          <p:nvPr/>
        </p:nvSpPr>
        <p:spPr>
          <a:xfrm>
            <a:off x="6256322" y="1026063"/>
            <a:ext cx="1944763" cy="369332"/>
          </a:xfrm>
          <a:prstGeom prst="rect">
            <a:avLst/>
          </a:prstGeom>
          <a:noFill/>
        </p:spPr>
        <p:txBody>
          <a:bodyPr wrap="none" rtlCol="0">
            <a:spAutoFit/>
          </a:bodyPr>
          <a:lstStyle/>
          <a:p>
            <a:r>
              <a:rPr lang="en-US" dirty="0"/>
              <a:t>= One Experiment</a:t>
            </a:r>
          </a:p>
        </p:txBody>
      </p:sp>
      <p:pic>
        <p:nvPicPr>
          <p:cNvPr id="12" name="Picture 11">
            <a:extLst>
              <a:ext uri="{FF2B5EF4-FFF2-40B4-BE49-F238E27FC236}">
                <a16:creationId xmlns:a16="http://schemas.microsoft.com/office/drawing/2014/main" id="{168ED773-32A1-7542-971D-2E540C8F6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13" name="Slide Number Placeholder 12">
            <a:extLst>
              <a:ext uri="{FF2B5EF4-FFF2-40B4-BE49-F238E27FC236}">
                <a16:creationId xmlns:a16="http://schemas.microsoft.com/office/drawing/2014/main" id="{A7596303-91A4-B64E-B80B-941E9CEFE438}"/>
              </a:ext>
            </a:extLst>
          </p:cNvPr>
          <p:cNvSpPr>
            <a:spLocks noGrp="1"/>
          </p:cNvSpPr>
          <p:nvPr>
            <p:ph type="sldNum" sz="quarter" idx="12"/>
          </p:nvPr>
        </p:nvSpPr>
        <p:spPr/>
        <p:txBody>
          <a:bodyPr/>
          <a:lstStyle/>
          <a:p>
            <a:fld id="{BEBA2460-EDE9-7141-A00C-AE7BE2D1C695}" type="slidenum">
              <a:rPr lang="en-US" smtClean="0"/>
              <a:t>18</a:t>
            </a:fld>
            <a:endParaRPr lang="en-US"/>
          </a:p>
        </p:txBody>
      </p:sp>
    </p:spTree>
    <p:extLst>
      <p:ext uri="{BB962C8B-B14F-4D97-AF65-F5344CB8AC3E}">
        <p14:creationId xmlns:p14="http://schemas.microsoft.com/office/powerpoint/2010/main" val="296920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4" categoryIdx="0" bldStep="category"/>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chart seriesIdx="-4" categoryIdx="1" bldStep="category"/>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4" categoryIdx="2" bldStep="category"/>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chart seriesIdx="-4" categoryIdx="3" bldStep="category"/>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chart seriesIdx="-4" categoryIdx="4" bldStep="category"/>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chart seriesIdx="-4" categoryIdx="5" bldStep="category"/>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chart seriesIdx="-4" categoryIdx="10" bldStep="category"/>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chart seriesIdx="-4" categoryIdx="11" bldStep="category"/>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chart seriesIdx="-4" categoryIdx="12" bldStep="category"/>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chart seriesIdx="-4" categoryIdx="20" bldStep="category"/>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chart seriesIdx="-4" categoryIdx="21" bldStep="category"/>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graphicEl>
                                              <a:chart seriesIdx="-4" categoryIdx="22" bldStep="category"/>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chart seriesIdx="-4" categoryIdx="23" bldStep="category"/>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chart seriesIdx="-4" categoryIdx="24" bldStep="category"/>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chart seriesIdx="-4" categoryIdx="30" bldStep="category"/>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chart seriesIdx="-4" categoryIdx="31" bldStep="category"/>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graphicEl>
                                              <a:chart seriesIdx="-4" categoryIdx="40" bldStep="category"/>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chart seriesIdx="-4" categoryIdx="41" bldStep="category"/>
                                            </p:graphic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
                                            <p:graphicEl>
                                              <a:chart seriesIdx="-4" categoryIdx="42" bldStep="category"/>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animBg="0"/>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804D51-2254-F842-BB2B-114F377F3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6" name="Slide Number Placeholder 5">
            <a:extLst>
              <a:ext uri="{FF2B5EF4-FFF2-40B4-BE49-F238E27FC236}">
                <a16:creationId xmlns:a16="http://schemas.microsoft.com/office/drawing/2014/main" id="{C8EF8480-79A6-A54A-A687-27791583ED3F}"/>
              </a:ext>
            </a:extLst>
          </p:cNvPr>
          <p:cNvSpPr>
            <a:spLocks noGrp="1"/>
          </p:cNvSpPr>
          <p:nvPr>
            <p:ph type="sldNum" sz="quarter" idx="12"/>
          </p:nvPr>
        </p:nvSpPr>
        <p:spPr/>
        <p:txBody>
          <a:bodyPr/>
          <a:lstStyle/>
          <a:p>
            <a:fld id="{BEBA2460-EDE9-7141-A00C-AE7BE2D1C695}" type="slidenum">
              <a:rPr lang="en-US" smtClean="0"/>
              <a:t>19</a:t>
            </a:fld>
            <a:endParaRPr lang="en-US"/>
          </a:p>
        </p:txBody>
      </p:sp>
      <p:graphicFrame>
        <p:nvGraphicFramePr>
          <p:cNvPr id="7" name="Chart 6">
            <a:extLst>
              <a:ext uri="{FF2B5EF4-FFF2-40B4-BE49-F238E27FC236}">
                <a16:creationId xmlns:a16="http://schemas.microsoft.com/office/drawing/2014/main" id="{C93E1DCA-7CA2-B94F-B992-0E44D57D84BE}"/>
              </a:ext>
            </a:extLst>
          </p:cNvPr>
          <p:cNvGraphicFramePr>
            <a:graphicFrameLocks/>
          </p:cNvGraphicFramePr>
          <p:nvPr>
            <p:extLst>
              <p:ext uri="{D42A27DB-BD31-4B8C-83A1-F6EECF244321}">
                <p14:modId xmlns:p14="http://schemas.microsoft.com/office/powerpoint/2010/main" val="1767773126"/>
              </p:ext>
            </p:extLst>
          </p:nvPr>
        </p:nvGraphicFramePr>
        <p:xfrm>
          <a:off x="0" y="136524"/>
          <a:ext cx="9144000" cy="67214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35034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453592" y="1492739"/>
            <a:ext cx="1779566" cy="2681213"/>
          </a:xfrm>
          <a:prstGeom prst="rect">
            <a:avLst/>
          </a:prstGeom>
        </p:spPr>
      </p:pic>
      <p:sp>
        <p:nvSpPr>
          <p:cNvPr id="2" name="Title 1"/>
          <p:cNvSpPr>
            <a:spLocks noGrp="1"/>
          </p:cNvSpPr>
          <p:nvPr>
            <p:ph type="title"/>
          </p:nvPr>
        </p:nvSpPr>
        <p:spPr/>
        <p:txBody>
          <a:bodyPr/>
          <a:lstStyle/>
          <a:p>
            <a:pPr algn="ctr"/>
            <a:r>
              <a:rPr lang="en-US" dirty="0">
                <a:latin typeface="Calibri" charset="0"/>
                <a:ea typeface="Calibri" charset="0"/>
                <a:cs typeface="Calibri" charset="0"/>
              </a:rPr>
              <a:t>Laboratory Learning</a:t>
            </a:r>
          </a:p>
        </p:txBody>
      </p:sp>
      <p:graphicFrame>
        <p:nvGraphicFramePr>
          <p:cNvPr id="7" name="Content Placeholder 6"/>
          <p:cNvGraphicFramePr>
            <a:graphicFrameLocks noGrp="1"/>
          </p:cNvGraphicFramePr>
          <p:nvPr>
            <p:ph idx="1"/>
          </p:nvPr>
        </p:nvGraphicFramePr>
        <p:xfrm>
          <a:off x="457200" y="1123866"/>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165099" y="5513055"/>
            <a:ext cx="8648701" cy="1200329"/>
          </a:xfrm>
          <a:prstGeom prst="rect">
            <a:avLst/>
          </a:prstGeom>
          <a:noFill/>
        </p:spPr>
        <p:txBody>
          <a:bodyPr wrap="square" rtlCol="0">
            <a:spAutoFit/>
          </a:bodyPr>
          <a:lstStyle/>
          <a:p>
            <a:r>
              <a:rPr lang="en-US" sz="1200" dirty="0" err="1"/>
              <a:t>Hofstein</a:t>
            </a:r>
            <a:r>
              <a:rPr lang="en-US" sz="1200" dirty="0"/>
              <a:t>, A.; </a:t>
            </a:r>
            <a:r>
              <a:rPr lang="en-US" sz="1200" dirty="0" err="1"/>
              <a:t>Lunetta</a:t>
            </a:r>
            <a:r>
              <a:rPr lang="en-US" sz="1200" dirty="0"/>
              <a:t>, V.N.; (1982). </a:t>
            </a:r>
            <a:r>
              <a:rPr lang="en-US" sz="1200" i="1" dirty="0"/>
              <a:t>Review of Educational Research, 52</a:t>
            </a:r>
            <a:r>
              <a:rPr lang="en-US" sz="1200" dirty="0"/>
              <a:t>(2), 201-217</a:t>
            </a:r>
          </a:p>
          <a:p>
            <a:r>
              <a:rPr lang="en-US" sz="1200" dirty="0"/>
              <a:t>Hart, C. </a:t>
            </a:r>
            <a:r>
              <a:rPr lang="en-US" sz="1200" i="1" dirty="0"/>
              <a:t>et al</a:t>
            </a:r>
            <a:r>
              <a:rPr lang="en-US" sz="1200" dirty="0"/>
              <a:t>.; (2000). </a:t>
            </a:r>
            <a:r>
              <a:rPr lang="en-US" sz="1200" i="1" dirty="0"/>
              <a:t>Journal of Research in Science Teaching,37</a:t>
            </a:r>
            <a:r>
              <a:rPr lang="en-US" sz="1200" dirty="0"/>
              <a:t>(7), 655-675.</a:t>
            </a:r>
          </a:p>
          <a:p>
            <a:r>
              <a:rPr lang="en-US" sz="1200" dirty="0"/>
              <a:t>Herrington, D.G.; </a:t>
            </a:r>
            <a:r>
              <a:rPr lang="en-US" sz="1200" dirty="0" err="1"/>
              <a:t>Nakhleh</a:t>
            </a:r>
            <a:r>
              <a:rPr lang="en-US" sz="1200" dirty="0"/>
              <a:t>, M.B.; (2003), </a:t>
            </a:r>
            <a:r>
              <a:rPr lang="en-US" sz="1200" i="1" dirty="0"/>
              <a:t>Journal of Chemical Education, 80</a:t>
            </a:r>
            <a:r>
              <a:rPr lang="en-US" sz="1200" dirty="0"/>
              <a:t>(10), 1197-1205.</a:t>
            </a:r>
          </a:p>
          <a:p>
            <a:r>
              <a:rPr lang="en-US" sz="1200" dirty="0" err="1"/>
              <a:t>Hofstein</a:t>
            </a:r>
            <a:r>
              <a:rPr lang="en-US" sz="1200" dirty="0"/>
              <a:t>, A.; </a:t>
            </a:r>
            <a:r>
              <a:rPr lang="en-US" sz="1200" dirty="0" err="1"/>
              <a:t>Lunetta</a:t>
            </a:r>
            <a:r>
              <a:rPr lang="en-US" sz="1200" dirty="0"/>
              <a:t>, V.N.; (2004). </a:t>
            </a:r>
            <a:r>
              <a:rPr lang="en-US" sz="1200" i="1" dirty="0"/>
              <a:t>Science Education, 88</a:t>
            </a:r>
            <a:r>
              <a:rPr lang="en-US" sz="1200" dirty="0"/>
              <a:t>(1), 28-54.</a:t>
            </a:r>
          </a:p>
          <a:p>
            <a:r>
              <a:rPr lang="en-US" sz="1200" dirty="0"/>
              <a:t>National Research Council. (2012). </a:t>
            </a:r>
            <a:r>
              <a:rPr lang="en-US" sz="1200" i="1" dirty="0"/>
              <a:t>DBER: Understanding and improving learning in undergraduate science &amp; engineering.</a:t>
            </a:r>
            <a:r>
              <a:rPr lang="en-US" sz="1200" dirty="0"/>
              <a:t> pp. 130-140.</a:t>
            </a:r>
            <a:endParaRPr lang="en-US" sz="1200" i="1" dirty="0"/>
          </a:p>
          <a:p>
            <a:r>
              <a:rPr lang="en-US" sz="1200" dirty="0"/>
              <a:t>PCAST (2012). </a:t>
            </a:r>
            <a:r>
              <a:rPr lang="en-US" sz="1200" i="1" dirty="0"/>
              <a:t>Engage to excel: Producing one million additional college graduates with degrees in STEM</a:t>
            </a:r>
            <a:endParaRPr lang="en-US" sz="1200" dirty="0"/>
          </a:p>
        </p:txBody>
      </p:sp>
      <p:sp>
        <p:nvSpPr>
          <p:cNvPr id="9" name="Slide Number Placeholder 8"/>
          <p:cNvSpPr>
            <a:spLocks noGrp="1"/>
          </p:cNvSpPr>
          <p:nvPr>
            <p:ph type="sldNum" sz="quarter" idx="12"/>
          </p:nvPr>
        </p:nvSpPr>
        <p:spPr/>
        <p:txBody>
          <a:bodyPr/>
          <a:lstStyle/>
          <a:p>
            <a:fld id="{CF21B77D-624F-834A-896A-C7D36A4B6647}" type="slidenum">
              <a:rPr lang="en-US" smtClean="0"/>
              <a:t>2</a:t>
            </a:fld>
            <a:endParaRPr lang="en-US"/>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104057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graphicEl>
                                              <a:dgm id="{40EBA784-ECCC-7C45-8D01-92E1BE9344D4}"/>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C238E2AD-3E61-A64A-AA98-8994BCC77CB4}"/>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graphicEl>
                                              <a:dgm id="{B28196F9-438A-8740-A662-3A6665231BE2}"/>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52F07A00-94FF-8B45-A9FF-0EC90C84FFFD}"/>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7B0500AB-CEF0-E54E-BC8C-E4744A1D1229}"/>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graphicEl>
                                              <a:dgm id="{B58F32F8-D42F-6C4C-96DD-C01330980958}"/>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graphicEl>
                                              <a:dgm id="{8184EAE2-33D3-1E40-9673-F01CB6743778}"/>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graphicEl>
                                              <a:dgm id="{73CA14C7-6AB5-FC49-A4B2-A1B14FA5813E}"/>
                                            </p:graphic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ADDB55-CA2E-F247-9A3D-25BA1CAF9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graphicFrame>
        <p:nvGraphicFramePr>
          <p:cNvPr id="5" name="Chart 4">
            <a:extLst>
              <a:ext uri="{FF2B5EF4-FFF2-40B4-BE49-F238E27FC236}">
                <a16:creationId xmlns:a16="http://schemas.microsoft.com/office/drawing/2014/main" id="{0747561D-E4B0-104C-A252-D800520C6DFB}"/>
              </a:ext>
            </a:extLst>
          </p:cNvPr>
          <p:cNvGraphicFramePr>
            <a:graphicFrameLocks/>
          </p:cNvGraphicFramePr>
          <p:nvPr>
            <p:extLst>
              <p:ext uri="{D42A27DB-BD31-4B8C-83A1-F6EECF244321}">
                <p14:modId xmlns:p14="http://schemas.microsoft.com/office/powerpoint/2010/main" val="3728896374"/>
              </p:ext>
            </p:extLst>
          </p:nvPr>
        </p:nvGraphicFramePr>
        <p:xfrm>
          <a:off x="1055077" y="686264"/>
          <a:ext cx="6823267" cy="509153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F860DB9E-3F49-BD43-8021-AD6F70795024}"/>
              </a:ext>
            </a:extLst>
          </p:cNvPr>
          <p:cNvSpPr txBox="1"/>
          <p:nvPr/>
        </p:nvSpPr>
        <p:spPr>
          <a:xfrm>
            <a:off x="2288909" y="5660055"/>
            <a:ext cx="780983" cy="430887"/>
          </a:xfrm>
          <a:prstGeom prst="rect">
            <a:avLst/>
          </a:prstGeom>
          <a:noFill/>
        </p:spPr>
        <p:txBody>
          <a:bodyPr wrap="none" rtlCol="0">
            <a:spAutoFit/>
          </a:bodyPr>
          <a:lstStyle/>
          <a:p>
            <a:pPr algn="ctr"/>
            <a:r>
              <a:rPr lang="en-US" sz="1100" dirty="0"/>
              <a:t>General </a:t>
            </a:r>
          </a:p>
          <a:p>
            <a:pPr algn="ctr"/>
            <a:r>
              <a:rPr lang="en-US" sz="1100" dirty="0"/>
              <a:t>Chemistry</a:t>
            </a:r>
          </a:p>
        </p:txBody>
      </p:sp>
      <p:sp>
        <p:nvSpPr>
          <p:cNvPr id="7" name="TextBox 6">
            <a:extLst>
              <a:ext uri="{FF2B5EF4-FFF2-40B4-BE49-F238E27FC236}">
                <a16:creationId xmlns:a16="http://schemas.microsoft.com/office/drawing/2014/main" id="{C92C8C19-56F9-FC40-AFF1-059BCC169FAF}"/>
              </a:ext>
            </a:extLst>
          </p:cNvPr>
          <p:cNvSpPr txBox="1"/>
          <p:nvPr/>
        </p:nvSpPr>
        <p:spPr>
          <a:xfrm>
            <a:off x="3292798" y="5660055"/>
            <a:ext cx="780983" cy="430887"/>
          </a:xfrm>
          <a:prstGeom prst="rect">
            <a:avLst/>
          </a:prstGeom>
          <a:noFill/>
        </p:spPr>
        <p:txBody>
          <a:bodyPr wrap="none" rtlCol="0">
            <a:spAutoFit/>
          </a:bodyPr>
          <a:lstStyle/>
          <a:p>
            <a:pPr algn="ctr"/>
            <a:r>
              <a:rPr lang="en-US" sz="1100" dirty="0"/>
              <a:t>Organic </a:t>
            </a:r>
          </a:p>
          <a:p>
            <a:pPr algn="ctr"/>
            <a:r>
              <a:rPr lang="en-US" sz="1100" dirty="0"/>
              <a:t>Chemistry</a:t>
            </a:r>
          </a:p>
        </p:txBody>
      </p:sp>
      <p:sp>
        <p:nvSpPr>
          <p:cNvPr id="9" name="TextBox 8">
            <a:extLst>
              <a:ext uri="{FF2B5EF4-FFF2-40B4-BE49-F238E27FC236}">
                <a16:creationId xmlns:a16="http://schemas.microsoft.com/office/drawing/2014/main" id="{863ABCB8-33EF-F34A-B778-C8AB2B0525AE}"/>
              </a:ext>
            </a:extLst>
          </p:cNvPr>
          <p:cNvSpPr txBox="1"/>
          <p:nvPr/>
        </p:nvSpPr>
        <p:spPr>
          <a:xfrm>
            <a:off x="5260206" y="5660055"/>
            <a:ext cx="930063" cy="261610"/>
          </a:xfrm>
          <a:prstGeom prst="rect">
            <a:avLst/>
          </a:prstGeom>
          <a:noFill/>
        </p:spPr>
        <p:txBody>
          <a:bodyPr wrap="none" rtlCol="0">
            <a:spAutoFit/>
          </a:bodyPr>
          <a:lstStyle/>
          <a:p>
            <a:pPr algn="ctr"/>
            <a:r>
              <a:rPr lang="en-US" sz="1100" dirty="0"/>
              <a:t>Biochemistry</a:t>
            </a:r>
          </a:p>
        </p:txBody>
      </p:sp>
      <p:sp>
        <p:nvSpPr>
          <p:cNvPr id="10" name="TextBox 9">
            <a:extLst>
              <a:ext uri="{FF2B5EF4-FFF2-40B4-BE49-F238E27FC236}">
                <a16:creationId xmlns:a16="http://schemas.microsoft.com/office/drawing/2014/main" id="{8A7B40E7-A360-6B42-873E-E4D656F23D0D}"/>
              </a:ext>
            </a:extLst>
          </p:cNvPr>
          <p:cNvSpPr txBox="1"/>
          <p:nvPr/>
        </p:nvSpPr>
        <p:spPr>
          <a:xfrm>
            <a:off x="6355720" y="5660055"/>
            <a:ext cx="780983" cy="430887"/>
          </a:xfrm>
          <a:prstGeom prst="rect">
            <a:avLst/>
          </a:prstGeom>
          <a:noFill/>
        </p:spPr>
        <p:txBody>
          <a:bodyPr wrap="none" rtlCol="0">
            <a:spAutoFit/>
          </a:bodyPr>
          <a:lstStyle/>
          <a:p>
            <a:pPr algn="ctr"/>
            <a:r>
              <a:rPr lang="en-US" sz="1100" dirty="0"/>
              <a:t>Physical </a:t>
            </a:r>
          </a:p>
          <a:p>
            <a:pPr algn="ctr"/>
            <a:r>
              <a:rPr lang="en-US" sz="1100" dirty="0"/>
              <a:t>Chemistry</a:t>
            </a:r>
          </a:p>
        </p:txBody>
      </p:sp>
      <p:sp>
        <p:nvSpPr>
          <p:cNvPr id="11" name="TextBox 10">
            <a:extLst>
              <a:ext uri="{FF2B5EF4-FFF2-40B4-BE49-F238E27FC236}">
                <a16:creationId xmlns:a16="http://schemas.microsoft.com/office/drawing/2014/main" id="{C48D392F-3844-9947-A4AF-9A41EF6C8543}"/>
              </a:ext>
            </a:extLst>
          </p:cNvPr>
          <p:cNvSpPr txBox="1"/>
          <p:nvPr/>
        </p:nvSpPr>
        <p:spPr>
          <a:xfrm>
            <a:off x="4138027" y="5660055"/>
            <a:ext cx="1057933" cy="430887"/>
          </a:xfrm>
          <a:prstGeom prst="rect">
            <a:avLst/>
          </a:prstGeom>
          <a:noFill/>
        </p:spPr>
        <p:txBody>
          <a:bodyPr wrap="square" rtlCol="0">
            <a:spAutoFit/>
          </a:bodyPr>
          <a:lstStyle/>
          <a:p>
            <a:pPr algn="ctr"/>
            <a:r>
              <a:rPr lang="en-US" sz="1100" dirty="0"/>
              <a:t>Analytical/ Instrumental</a:t>
            </a:r>
          </a:p>
        </p:txBody>
      </p:sp>
      <p:sp>
        <p:nvSpPr>
          <p:cNvPr id="12" name="Slide Number Placeholder 11">
            <a:extLst>
              <a:ext uri="{FF2B5EF4-FFF2-40B4-BE49-F238E27FC236}">
                <a16:creationId xmlns:a16="http://schemas.microsoft.com/office/drawing/2014/main" id="{F0F17C85-73B7-D142-B25E-478E10EA4741}"/>
              </a:ext>
            </a:extLst>
          </p:cNvPr>
          <p:cNvSpPr>
            <a:spLocks noGrp="1"/>
          </p:cNvSpPr>
          <p:nvPr>
            <p:ph type="sldNum" sz="quarter" idx="12"/>
          </p:nvPr>
        </p:nvSpPr>
        <p:spPr/>
        <p:txBody>
          <a:bodyPr/>
          <a:lstStyle/>
          <a:p>
            <a:fld id="{6360A657-6E65-DC41-8B27-72FD1013B4BA}" type="slidenum">
              <a:rPr lang="en-US" smtClean="0"/>
              <a:t>20</a:t>
            </a:fld>
            <a:endParaRPr lang="en-US"/>
          </a:p>
        </p:txBody>
      </p:sp>
    </p:spTree>
    <p:extLst>
      <p:ext uri="{BB962C8B-B14F-4D97-AF65-F5344CB8AC3E}">
        <p14:creationId xmlns:p14="http://schemas.microsoft.com/office/powerpoint/2010/main" val="1860115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409D1-1A5D-4549-8117-ED97D0B3F3D8}"/>
              </a:ext>
            </a:extLst>
          </p:cNvPr>
          <p:cNvSpPr>
            <a:spLocks noGrp="1"/>
          </p:cNvSpPr>
          <p:nvPr>
            <p:ph type="title"/>
          </p:nvPr>
        </p:nvSpPr>
        <p:spPr>
          <a:xfrm>
            <a:off x="628650" y="365127"/>
            <a:ext cx="7886700" cy="979202"/>
          </a:xfrm>
        </p:spPr>
        <p:txBody>
          <a:bodyPr/>
          <a:lstStyle/>
          <a:p>
            <a:r>
              <a:rPr lang="en-US" dirty="0">
                <a:latin typeface="Calibri" panose="020F0502020204030204" pitchFamily="34" charset="0"/>
                <a:cs typeface="Calibri" panose="020F0502020204030204" pitchFamily="34" charset="0"/>
              </a:rPr>
              <a:t>Revising Materials &amp; Prompts</a:t>
            </a:r>
          </a:p>
        </p:txBody>
      </p:sp>
      <p:pic>
        <p:nvPicPr>
          <p:cNvPr id="4" name="Picture 3">
            <a:extLst>
              <a:ext uri="{FF2B5EF4-FFF2-40B4-BE49-F238E27FC236}">
                <a16:creationId xmlns:a16="http://schemas.microsoft.com/office/drawing/2014/main" id="{C10868F1-6CC7-DC4A-A9C9-323DFE60D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5" name="Rounded Rectangle 4">
            <a:extLst>
              <a:ext uri="{FF2B5EF4-FFF2-40B4-BE49-F238E27FC236}">
                <a16:creationId xmlns:a16="http://schemas.microsoft.com/office/drawing/2014/main" id="{C2D9A03C-BD17-6F4F-92A0-D1252818DC6B}"/>
              </a:ext>
            </a:extLst>
          </p:cNvPr>
          <p:cNvSpPr/>
          <p:nvPr/>
        </p:nvSpPr>
        <p:spPr>
          <a:xfrm>
            <a:off x="163494" y="1680657"/>
            <a:ext cx="2560021" cy="1103622"/>
          </a:xfrm>
          <a:prstGeom prst="roundRect">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t"/>
          <a:lstStyle/>
          <a:p>
            <a:r>
              <a:rPr lang="en-US" dirty="0"/>
              <a:t>Analytical</a:t>
            </a:r>
          </a:p>
        </p:txBody>
      </p:sp>
      <p:graphicFrame>
        <p:nvGraphicFramePr>
          <p:cNvPr id="6" name="Table 7">
            <a:extLst>
              <a:ext uri="{FF2B5EF4-FFF2-40B4-BE49-F238E27FC236}">
                <a16:creationId xmlns:a16="http://schemas.microsoft.com/office/drawing/2014/main" id="{1B1BC511-2F04-2842-B229-588B63922200}"/>
              </a:ext>
            </a:extLst>
          </p:cNvPr>
          <p:cNvGraphicFramePr>
            <a:graphicFrameLocks noGrp="1"/>
          </p:cNvGraphicFramePr>
          <p:nvPr>
            <p:extLst>
              <p:ext uri="{D42A27DB-BD31-4B8C-83A1-F6EECF244321}">
                <p14:modId xmlns:p14="http://schemas.microsoft.com/office/powerpoint/2010/main" val="2294983322"/>
              </p:ext>
            </p:extLst>
          </p:nvPr>
        </p:nvGraphicFramePr>
        <p:xfrm>
          <a:off x="291426" y="2108434"/>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96615449"/>
                  </a:ext>
                </a:extLst>
              </a:tr>
            </a:tbl>
          </a:graphicData>
        </a:graphic>
      </p:graphicFrame>
      <p:graphicFrame>
        <p:nvGraphicFramePr>
          <p:cNvPr id="7" name="Table 6">
            <a:extLst>
              <a:ext uri="{FF2B5EF4-FFF2-40B4-BE49-F238E27FC236}">
                <a16:creationId xmlns:a16="http://schemas.microsoft.com/office/drawing/2014/main" id="{D57B9695-4428-5B40-9A76-514D53CF69C7}"/>
              </a:ext>
            </a:extLst>
          </p:cNvPr>
          <p:cNvGraphicFramePr>
            <a:graphicFrameLocks noGrp="1"/>
          </p:cNvGraphicFramePr>
          <p:nvPr>
            <p:extLst>
              <p:ext uri="{D42A27DB-BD31-4B8C-83A1-F6EECF244321}">
                <p14:modId xmlns:p14="http://schemas.microsoft.com/office/powerpoint/2010/main" val="1932377342"/>
              </p:ext>
            </p:extLst>
          </p:nvPr>
        </p:nvGraphicFramePr>
        <p:xfrm>
          <a:off x="291426" y="2278977"/>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96615449"/>
                  </a:ext>
                </a:extLst>
              </a:tr>
            </a:tbl>
          </a:graphicData>
        </a:graphic>
      </p:graphicFrame>
      <p:graphicFrame>
        <p:nvGraphicFramePr>
          <p:cNvPr id="8" name="Table 7">
            <a:extLst>
              <a:ext uri="{FF2B5EF4-FFF2-40B4-BE49-F238E27FC236}">
                <a16:creationId xmlns:a16="http://schemas.microsoft.com/office/drawing/2014/main" id="{2E552090-E033-154F-95EA-2B3F31B5D8E8}"/>
              </a:ext>
            </a:extLst>
          </p:cNvPr>
          <p:cNvGraphicFramePr>
            <a:graphicFrameLocks noGrp="1"/>
          </p:cNvGraphicFramePr>
          <p:nvPr>
            <p:extLst>
              <p:ext uri="{D42A27DB-BD31-4B8C-83A1-F6EECF244321}">
                <p14:modId xmlns:p14="http://schemas.microsoft.com/office/powerpoint/2010/main" val="3491059567"/>
              </p:ext>
            </p:extLst>
          </p:nvPr>
        </p:nvGraphicFramePr>
        <p:xfrm>
          <a:off x="291426" y="2451490"/>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96615449"/>
                  </a:ext>
                </a:extLst>
              </a:tr>
            </a:tbl>
          </a:graphicData>
        </a:graphic>
      </p:graphicFrame>
      <p:sp>
        <p:nvSpPr>
          <p:cNvPr id="17" name="Rounded Rectangle 16">
            <a:extLst>
              <a:ext uri="{FF2B5EF4-FFF2-40B4-BE49-F238E27FC236}">
                <a16:creationId xmlns:a16="http://schemas.microsoft.com/office/drawing/2014/main" id="{39C3CAC2-FBB3-6D40-BE8C-EDBE5DB669AA}"/>
              </a:ext>
            </a:extLst>
          </p:cNvPr>
          <p:cNvSpPr/>
          <p:nvPr/>
        </p:nvSpPr>
        <p:spPr>
          <a:xfrm>
            <a:off x="3191711" y="1709042"/>
            <a:ext cx="5848141" cy="131041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r>
              <a:rPr lang="en-US" dirty="0"/>
              <a:t>What was the calculated percent phosphorus (as P</a:t>
            </a:r>
            <a:r>
              <a:rPr lang="en-US" baseline="-25000" dirty="0"/>
              <a:t>2</a:t>
            </a:r>
            <a:r>
              <a:rPr lang="en-US" dirty="0"/>
              <a:t>O</a:t>
            </a:r>
            <a:r>
              <a:rPr lang="en-US" baseline="-25000" dirty="0"/>
              <a:t>5</a:t>
            </a:r>
            <a:r>
              <a:rPr lang="en-US" dirty="0"/>
              <a:t>) of the fertilizer samples you studied (the in-house provided sample and the commercial ones in the lab)? </a:t>
            </a:r>
          </a:p>
        </p:txBody>
      </p:sp>
      <p:sp>
        <p:nvSpPr>
          <p:cNvPr id="18" name="Rounded Rectangle 17">
            <a:extLst>
              <a:ext uri="{FF2B5EF4-FFF2-40B4-BE49-F238E27FC236}">
                <a16:creationId xmlns:a16="http://schemas.microsoft.com/office/drawing/2014/main" id="{E7AEEF1E-7171-EE45-81A1-DB73A4F27AB8}"/>
              </a:ext>
            </a:extLst>
          </p:cNvPr>
          <p:cNvSpPr/>
          <p:nvPr/>
        </p:nvSpPr>
        <p:spPr>
          <a:xfrm>
            <a:off x="134728" y="3691061"/>
            <a:ext cx="6056436" cy="19776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dirty="0"/>
              <a:t>What was the calculated percent phosphorus (as P</a:t>
            </a:r>
            <a:r>
              <a:rPr lang="en-US" baseline="-25000" dirty="0"/>
              <a:t>2</a:t>
            </a:r>
            <a:r>
              <a:rPr lang="en-US" dirty="0"/>
              <a:t>O</a:t>
            </a:r>
            <a:r>
              <a:rPr lang="en-US" baseline="-25000" dirty="0"/>
              <a:t>5</a:t>
            </a:r>
            <a:r>
              <a:rPr lang="en-US" dirty="0"/>
              <a:t>) of the fertilizer samples you studied (the in-house provided sample and the commercial ones in the lab)? </a:t>
            </a:r>
          </a:p>
          <a:p>
            <a:r>
              <a:rPr lang="en-US" b="1" dirty="0"/>
              <a:t> </a:t>
            </a:r>
            <a:endParaRPr lang="en-US" dirty="0"/>
          </a:p>
          <a:p>
            <a:r>
              <a:rPr lang="en-US" dirty="0"/>
              <a:t>What can you infer about the effectiveness of each fertilizer in delivering macronutrients based on your calculations.</a:t>
            </a:r>
          </a:p>
        </p:txBody>
      </p:sp>
      <p:sp>
        <p:nvSpPr>
          <p:cNvPr id="20" name="Left Arrow 19">
            <a:extLst>
              <a:ext uri="{FF2B5EF4-FFF2-40B4-BE49-F238E27FC236}">
                <a16:creationId xmlns:a16="http://schemas.microsoft.com/office/drawing/2014/main" id="{C646B476-B8B0-8E42-8144-C0DF74BC1C20}"/>
              </a:ext>
            </a:extLst>
          </p:cNvPr>
          <p:cNvSpPr/>
          <p:nvPr/>
        </p:nvSpPr>
        <p:spPr>
          <a:xfrm>
            <a:off x="2539948" y="2278977"/>
            <a:ext cx="622998" cy="170543"/>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C525FA77-E212-2F4C-940F-5D06EECDFB46}"/>
              </a:ext>
            </a:extLst>
          </p:cNvPr>
          <p:cNvSpPr/>
          <p:nvPr/>
        </p:nvSpPr>
        <p:spPr>
          <a:xfrm>
            <a:off x="6449251" y="4124889"/>
            <a:ext cx="2560021" cy="1103622"/>
          </a:xfrm>
          <a:prstGeom prst="roundRect">
            <a:avLst/>
          </a:prstGeom>
          <a:no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t"/>
          <a:lstStyle/>
          <a:p>
            <a:r>
              <a:rPr lang="en-US" dirty="0"/>
              <a:t>Analytical</a:t>
            </a:r>
          </a:p>
        </p:txBody>
      </p:sp>
      <p:graphicFrame>
        <p:nvGraphicFramePr>
          <p:cNvPr id="23" name="Table 7">
            <a:extLst>
              <a:ext uri="{FF2B5EF4-FFF2-40B4-BE49-F238E27FC236}">
                <a16:creationId xmlns:a16="http://schemas.microsoft.com/office/drawing/2014/main" id="{5662C351-510B-3F47-BB0D-3E8BD282CE46}"/>
              </a:ext>
            </a:extLst>
          </p:cNvPr>
          <p:cNvGraphicFramePr>
            <a:graphicFrameLocks noGrp="1"/>
          </p:cNvGraphicFramePr>
          <p:nvPr>
            <p:extLst>
              <p:ext uri="{D42A27DB-BD31-4B8C-83A1-F6EECF244321}">
                <p14:modId xmlns:p14="http://schemas.microsoft.com/office/powerpoint/2010/main" val="734081664"/>
              </p:ext>
            </p:extLst>
          </p:nvPr>
        </p:nvGraphicFramePr>
        <p:xfrm>
          <a:off x="6577183" y="4552666"/>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96615449"/>
                  </a:ext>
                </a:extLst>
              </a:tr>
            </a:tbl>
          </a:graphicData>
        </a:graphic>
      </p:graphicFrame>
      <p:graphicFrame>
        <p:nvGraphicFramePr>
          <p:cNvPr id="24" name="Table 23">
            <a:extLst>
              <a:ext uri="{FF2B5EF4-FFF2-40B4-BE49-F238E27FC236}">
                <a16:creationId xmlns:a16="http://schemas.microsoft.com/office/drawing/2014/main" id="{F323DCCD-3B17-7545-80BF-204B0F213057}"/>
              </a:ext>
            </a:extLst>
          </p:cNvPr>
          <p:cNvGraphicFramePr>
            <a:graphicFrameLocks noGrp="1"/>
          </p:cNvGraphicFramePr>
          <p:nvPr>
            <p:extLst>
              <p:ext uri="{D42A27DB-BD31-4B8C-83A1-F6EECF244321}">
                <p14:modId xmlns:p14="http://schemas.microsoft.com/office/powerpoint/2010/main" val="1024968090"/>
              </p:ext>
            </p:extLst>
          </p:nvPr>
        </p:nvGraphicFramePr>
        <p:xfrm>
          <a:off x="6577183" y="4723209"/>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96615449"/>
                  </a:ext>
                </a:extLst>
              </a:tr>
            </a:tbl>
          </a:graphicData>
        </a:graphic>
      </p:graphicFrame>
      <p:graphicFrame>
        <p:nvGraphicFramePr>
          <p:cNvPr id="25" name="Table 24">
            <a:extLst>
              <a:ext uri="{FF2B5EF4-FFF2-40B4-BE49-F238E27FC236}">
                <a16:creationId xmlns:a16="http://schemas.microsoft.com/office/drawing/2014/main" id="{99F7DAC9-B1C9-704F-90FC-F73207AB5127}"/>
              </a:ext>
            </a:extLst>
          </p:cNvPr>
          <p:cNvGraphicFramePr>
            <a:graphicFrameLocks noGrp="1"/>
          </p:cNvGraphicFramePr>
          <p:nvPr>
            <p:extLst>
              <p:ext uri="{D42A27DB-BD31-4B8C-83A1-F6EECF244321}">
                <p14:modId xmlns:p14="http://schemas.microsoft.com/office/powerpoint/2010/main" val="1495602597"/>
              </p:ext>
            </p:extLst>
          </p:nvPr>
        </p:nvGraphicFramePr>
        <p:xfrm>
          <a:off x="6577183" y="4895722"/>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96615449"/>
                  </a:ext>
                </a:extLst>
              </a:tr>
            </a:tbl>
          </a:graphicData>
        </a:graphic>
      </p:graphicFrame>
      <p:sp>
        <p:nvSpPr>
          <p:cNvPr id="27" name="Slide Number Placeholder 26">
            <a:extLst>
              <a:ext uri="{FF2B5EF4-FFF2-40B4-BE49-F238E27FC236}">
                <a16:creationId xmlns:a16="http://schemas.microsoft.com/office/drawing/2014/main" id="{D930B0AE-020D-AA4C-AE58-DF2B334FA70C}"/>
              </a:ext>
            </a:extLst>
          </p:cNvPr>
          <p:cNvSpPr>
            <a:spLocks noGrp="1"/>
          </p:cNvSpPr>
          <p:nvPr>
            <p:ph type="sldNum" sz="quarter" idx="12"/>
          </p:nvPr>
        </p:nvSpPr>
        <p:spPr/>
        <p:txBody>
          <a:bodyPr/>
          <a:lstStyle/>
          <a:p>
            <a:fld id="{6360A657-6E65-DC41-8B27-72FD1013B4BA}" type="slidenum">
              <a:rPr lang="en-US" smtClean="0"/>
              <a:t>21</a:t>
            </a:fld>
            <a:endParaRPr lang="en-US"/>
          </a:p>
        </p:txBody>
      </p:sp>
    </p:spTree>
    <p:extLst>
      <p:ext uri="{BB962C8B-B14F-4D97-AF65-F5344CB8AC3E}">
        <p14:creationId xmlns:p14="http://schemas.microsoft.com/office/powerpoint/2010/main" val="346139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ED1E05A-F1CC-F04F-9A2A-84E7F8615C57}"/>
              </a:ext>
            </a:extLst>
          </p:cNvPr>
          <p:cNvSpPr/>
          <p:nvPr/>
        </p:nvSpPr>
        <p:spPr>
          <a:xfrm>
            <a:off x="113252" y="1397350"/>
            <a:ext cx="2612642" cy="1786938"/>
          </a:xfrm>
          <a:prstGeom prst="roundRect">
            <a:avLst/>
          </a:prstGeom>
          <a:no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t"/>
          <a:lstStyle/>
          <a:p>
            <a:r>
              <a:rPr lang="en-US" dirty="0"/>
              <a:t>Instrumental</a:t>
            </a:r>
          </a:p>
        </p:txBody>
      </p:sp>
      <p:graphicFrame>
        <p:nvGraphicFramePr>
          <p:cNvPr id="5" name="Table 7">
            <a:extLst>
              <a:ext uri="{FF2B5EF4-FFF2-40B4-BE49-F238E27FC236}">
                <a16:creationId xmlns:a16="http://schemas.microsoft.com/office/drawing/2014/main" id="{96DA3B46-948E-1948-B385-A9AB19CCDDE1}"/>
              </a:ext>
            </a:extLst>
          </p:cNvPr>
          <p:cNvGraphicFramePr>
            <a:graphicFrameLocks noGrp="1"/>
          </p:cNvGraphicFramePr>
          <p:nvPr>
            <p:extLst>
              <p:ext uri="{D42A27DB-BD31-4B8C-83A1-F6EECF244321}">
                <p14:modId xmlns:p14="http://schemas.microsoft.com/office/powerpoint/2010/main" val="418758816"/>
              </p:ext>
            </p:extLst>
          </p:nvPr>
        </p:nvGraphicFramePr>
        <p:xfrm>
          <a:off x="290261" y="1813745"/>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6" name="Table 5">
            <a:extLst>
              <a:ext uri="{FF2B5EF4-FFF2-40B4-BE49-F238E27FC236}">
                <a16:creationId xmlns:a16="http://schemas.microsoft.com/office/drawing/2014/main" id="{FCEEFD92-8FAB-C74A-A3DF-A5033152BBB0}"/>
              </a:ext>
            </a:extLst>
          </p:cNvPr>
          <p:cNvGraphicFramePr>
            <a:graphicFrameLocks noGrp="1"/>
          </p:cNvGraphicFramePr>
          <p:nvPr>
            <p:extLst>
              <p:ext uri="{D42A27DB-BD31-4B8C-83A1-F6EECF244321}">
                <p14:modId xmlns:p14="http://schemas.microsoft.com/office/powerpoint/2010/main" val="2813122613"/>
              </p:ext>
            </p:extLst>
          </p:nvPr>
        </p:nvGraphicFramePr>
        <p:xfrm>
          <a:off x="290261" y="1984288"/>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7" name="Table 6">
            <a:extLst>
              <a:ext uri="{FF2B5EF4-FFF2-40B4-BE49-F238E27FC236}">
                <a16:creationId xmlns:a16="http://schemas.microsoft.com/office/drawing/2014/main" id="{E17690A5-1500-2245-90ED-C279DE9254BA}"/>
              </a:ext>
            </a:extLst>
          </p:cNvPr>
          <p:cNvGraphicFramePr>
            <a:graphicFrameLocks noGrp="1"/>
          </p:cNvGraphicFramePr>
          <p:nvPr>
            <p:extLst>
              <p:ext uri="{D42A27DB-BD31-4B8C-83A1-F6EECF244321}">
                <p14:modId xmlns:p14="http://schemas.microsoft.com/office/powerpoint/2010/main" val="3135613955"/>
              </p:ext>
            </p:extLst>
          </p:nvPr>
        </p:nvGraphicFramePr>
        <p:xfrm>
          <a:off x="290261" y="2156801"/>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8" name="Table 7">
            <a:extLst>
              <a:ext uri="{FF2B5EF4-FFF2-40B4-BE49-F238E27FC236}">
                <a16:creationId xmlns:a16="http://schemas.microsoft.com/office/drawing/2014/main" id="{6E131ED9-60E3-4A41-85C0-B93133C8C66F}"/>
              </a:ext>
            </a:extLst>
          </p:cNvPr>
          <p:cNvGraphicFramePr>
            <a:graphicFrameLocks noGrp="1"/>
          </p:cNvGraphicFramePr>
          <p:nvPr>
            <p:extLst>
              <p:ext uri="{D42A27DB-BD31-4B8C-83A1-F6EECF244321}">
                <p14:modId xmlns:p14="http://schemas.microsoft.com/office/powerpoint/2010/main" val="908778670"/>
              </p:ext>
            </p:extLst>
          </p:nvPr>
        </p:nvGraphicFramePr>
        <p:xfrm>
          <a:off x="290261" y="2326795"/>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9" name="Table 8">
            <a:extLst>
              <a:ext uri="{FF2B5EF4-FFF2-40B4-BE49-F238E27FC236}">
                <a16:creationId xmlns:a16="http://schemas.microsoft.com/office/drawing/2014/main" id="{9140BF66-4320-0643-A28B-6C9E965D0FCF}"/>
              </a:ext>
            </a:extLst>
          </p:cNvPr>
          <p:cNvGraphicFramePr>
            <a:graphicFrameLocks noGrp="1"/>
          </p:cNvGraphicFramePr>
          <p:nvPr>
            <p:extLst>
              <p:ext uri="{D42A27DB-BD31-4B8C-83A1-F6EECF244321}">
                <p14:modId xmlns:p14="http://schemas.microsoft.com/office/powerpoint/2010/main" val="3715531751"/>
              </p:ext>
            </p:extLst>
          </p:nvPr>
        </p:nvGraphicFramePr>
        <p:xfrm>
          <a:off x="290261" y="2499545"/>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10" name="Table 9">
            <a:extLst>
              <a:ext uri="{FF2B5EF4-FFF2-40B4-BE49-F238E27FC236}">
                <a16:creationId xmlns:a16="http://schemas.microsoft.com/office/drawing/2014/main" id="{BB85F151-7B57-2041-9F42-90EACCB4986A}"/>
              </a:ext>
            </a:extLst>
          </p:cNvPr>
          <p:cNvGraphicFramePr>
            <a:graphicFrameLocks noGrp="1"/>
          </p:cNvGraphicFramePr>
          <p:nvPr>
            <p:extLst>
              <p:ext uri="{D42A27DB-BD31-4B8C-83A1-F6EECF244321}">
                <p14:modId xmlns:p14="http://schemas.microsoft.com/office/powerpoint/2010/main" val="1545823217"/>
              </p:ext>
            </p:extLst>
          </p:nvPr>
        </p:nvGraphicFramePr>
        <p:xfrm>
          <a:off x="290261" y="2669432"/>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11" name="Table 10">
            <a:extLst>
              <a:ext uri="{FF2B5EF4-FFF2-40B4-BE49-F238E27FC236}">
                <a16:creationId xmlns:a16="http://schemas.microsoft.com/office/drawing/2014/main" id="{A8A4D81C-FC7B-FF41-AEF1-21646D87E88B}"/>
              </a:ext>
            </a:extLst>
          </p:cNvPr>
          <p:cNvGraphicFramePr>
            <a:graphicFrameLocks noGrp="1"/>
          </p:cNvGraphicFramePr>
          <p:nvPr>
            <p:extLst>
              <p:ext uri="{D42A27DB-BD31-4B8C-83A1-F6EECF244321}">
                <p14:modId xmlns:p14="http://schemas.microsoft.com/office/powerpoint/2010/main" val="3147562764"/>
              </p:ext>
            </p:extLst>
          </p:nvPr>
        </p:nvGraphicFramePr>
        <p:xfrm>
          <a:off x="290261" y="2838147"/>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sp>
        <p:nvSpPr>
          <p:cNvPr id="14" name="Title 1">
            <a:extLst>
              <a:ext uri="{FF2B5EF4-FFF2-40B4-BE49-F238E27FC236}">
                <a16:creationId xmlns:a16="http://schemas.microsoft.com/office/drawing/2014/main" id="{5FEC3F1A-A63D-1844-8A38-5D35D3730117}"/>
              </a:ext>
            </a:extLst>
          </p:cNvPr>
          <p:cNvSpPr>
            <a:spLocks noGrp="1"/>
          </p:cNvSpPr>
          <p:nvPr>
            <p:ph type="title"/>
          </p:nvPr>
        </p:nvSpPr>
        <p:spPr>
          <a:xfrm>
            <a:off x="628650" y="365127"/>
            <a:ext cx="7886700" cy="979202"/>
          </a:xfrm>
        </p:spPr>
        <p:txBody>
          <a:bodyPr/>
          <a:lstStyle/>
          <a:p>
            <a:r>
              <a:rPr lang="en-US" dirty="0">
                <a:latin typeface="Calibri" panose="020F0502020204030204" pitchFamily="34" charset="0"/>
                <a:cs typeface="Calibri" panose="020F0502020204030204" pitchFamily="34" charset="0"/>
              </a:rPr>
              <a:t>Revising Materials &amp; Prompts</a:t>
            </a:r>
          </a:p>
        </p:txBody>
      </p:sp>
      <p:pic>
        <p:nvPicPr>
          <p:cNvPr id="15" name="Picture 14">
            <a:extLst>
              <a:ext uri="{FF2B5EF4-FFF2-40B4-BE49-F238E27FC236}">
                <a16:creationId xmlns:a16="http://schemas.microsoft.com/office/drawing/2014/main" id="{ED3662E4-97BA-534F-92BE-127AFD56F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16" name="Left Arrow 15">
            <a:extLst>
              <a:ext uri="{FF2B5EF4-FFF2-40B4-BE49-F238E27FC236}">
                <a16:creationId xmlns:a16="http://schemas.microsoft.com/office/drawing/2014/main" id="{002B2ABD-4005-9445-AAE6-76982CBAD901}"/>
              </a:ext>
            </a:extLst>
          </p:cNvPr>
          <p:cNvSpPr/>
          <p:nvPr/>
        </p:nvSpPr>
        <p:spPr>
          <a:xfrm>
            <a:off x="2489177" y="1981203"/>
            <a:ext cx="622998" cy="170543"/>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BAFBA305-4ECD-B44F-BF64-A21855CF61EC}"/>
              </a:ext>
            </a:extLst>
          </p:cNvPr>
          <p:cNvSpPr/>
          <p:nvPr/>
        </p:nvSpPr>
        <p:spPr>
          <a:xfrm>
            <a:off x="3112175" y="1716174"/>
            <a:ext cx="5890123" cy="700600"/>
          </a:xfrm>
          <a:prstGeom prst="roundRect">
            <a:avLst/>
          </a:prstGeom>
          <a:no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t"/>
          <a:lstStyle/>
          <a:p>
            <a:r>
              <a:rPr lang="en-US" dirty="0"/>
              <a:t>What compounds present in some analgesics might interfere with aspirin determination by this method?</a:t>
            </a:r>
          </a:p>
        </p:txBody>
      </p:sp>
      <p:sp>
        <p:nvSpPr>
          <p:cNvPr id="21" name="Rounded Rectangle 20">
            <a:extLst>
              <a:ext uri="{FF2B5EF4-FFF2-40B4-BE49-F238E27FC236}">
                <a16:creationId xmlns:a16="http://schemas.microsoft.com/office/drawing/2014/main" id="{489A1F87-1D32-BA49-97CE-763B09CDB04D}"/>
              </a:ext>
            </a:extLst>
          </p:cNvPr>
          <p:cNvSpPr/>
          <p:nvPr/>
        </p:nvSpPr>
        <p:spPr>
          <a:xfrm>
            <a:off x="113252" y="3673713"/>
            <a:ext cx="5890123" cy="194932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en-US" dirty="0"/>
              <a:t>What compounds present in some analgesics might interfere with aspirin determination by this method?</a:t>
            </a:r>
          </a:p>
          <a:p>
            <a:r>
              <a:rPr lang="en-US" dirty="0"/>
              <a:t> </a:t>
            </a:r>
          </a:p>
          <a:p>
            <a:r>
              <a:rPr lang="en-US" dirty="0"/>
              <a:t>Why do these compounds interfere with the ultraviolet absorption? Use structural characteristics to support your claim. </a:t>
            </a:r>
          </a:p>
        </p:txBody>
      </p:sp>
      <p:sp>
        <p:nvSpPr>
          <p:cNvPr id="22" name="Rounded Rectangle 21">
            <a:extLst>
              <a:ext uri="{FF2B5EF4-FFF2-40B4-BE49-F238E27FC236}">
                <a16:creationId xmlns:a16="http://schemas.microsoft.com/office/drawing/2014/main" id="{D4261FCD-ED36-4548-8B49-60A4E5A52C63}"/>
              </a:ext>
            </a:extLst>
          </p:cNvPr>
          <p:cNvSpPr/>
          <p:nvPr/>
        </p:nvSpPr>
        <p:spPr>
          <a:xfrm>
            <a:off x="6298590" y="3706380"/>
            <a:ext cx="2612642" cy="1786938"/>
          </a:xfrm>
          <a:prstGeom prst="roundRect">
            <a:avLst/>
          </a:prstGeom>
          <a:no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t"/>
          <a:lstStyle/>
          <a:p>
            <a:r>
              <a:rPr lang="en-US" dirty="0"/>
              <a:t>Instrumental</a:t>
            </a:r>
          </a:p>
        </p:txBody>
      </p:sp>
      <p:graphicFrame>
        <p:nvGraphicFramePr>
          <p:cNvPr id="23" name="Table 7">
            <a:extLst>
              <a:ext uri="{FF2B5EF4-FFF2-40B4-BE49-F238E27FC236}">
                <a16:creationId xmlns:a16="http://schemas.microsoft.com/office/drawing/2014/main" id="{242736B5-ACB8-C940-B51A-1FC49D8CE4E5}"/>
              </a:ext>
            </a:extLst>
          </p:cNvPr>
          <p:cNvGraphicFramePr>
            <a:graphicFrameLocks noGrp="1"/>
          </p:cNvGraphicFramePr>
          <p:nvPr>
            <p:extLst>
              <p:ext uri="{D42A27DB-BD31-4B8C-83A1-F6EECF244321}">
                <p14:modId xmlns:p14="http://schemas.microsoft.com/office/powerpoint/2010/main" val="450286453"/>
              </p:ext>
            </p:extLst>
          </p:nvPr>
        </p:nvGraphicFramePr>
        <p:xfrm>
          <a:off x="6475599" y="4122775"/>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24" name="Table 23">
            <a:extLst>
              <a:ext uri="{FF2B5EF4-FFF2-40B4-BE49-F238E27FC236}">
                <a16:creationId xmlns:a16="http://schemas.microsoft.com/office/drawing/2014/main" id="{738C19B1-3837-F24D-8A18-2AE1693D0988}"/>
              </a:ext>
            </a:extLst>
          </p:cNvPr>
          <p:cNvGraphicFramePr>
            <a:graphicFrameLocks noGrp="1"/>
          </p:cNvGraphicFramePr>
          <p:nvPr>
            <p:extLst>
              <p:ext uri="{D42A27DB-BD31-4B8C-83A1-F6EECF244321}">
                <p14:modId xmlns:p14="http://schemas.microsoft.com/office/powerpoint/2010/main" val="1140413088"/>
              </p:ext>
            </p:extLst>
          </p:nvPr>
        </p:nvGraphicFramePr>
        <p:xfrm>
          <a:off x="6475599" y="4293318"/>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25" name="Table 24">
            <a:extLst>
              <a:ext uri="{FF2B5EF4-FFF2-40B4-BE49-F238E27FC236}">
                <a16:creationId xmlns:a16="http://schemas.microsoft.com/office/drawing/2014/main" id="{C76FE108-420D-0B4D-8DDE-1B76D3B57BF2}"/>
              </a:ext>
            </a:extLst>
          </p:cNvPr>
          <p:cNvGraphicFramePr>
            <a:graphicFrameLocks noGrp="1"/>
          </p:cNvGraphicFramePr>
          <p:nvPr>
            <p:extLst>
              <p:ext uri="{D42A27DB-BD31-4B8C-83A1-F6EECF244321}">
                <p14:modId xmlns:p14="http://schemas.microsoft.com/office/powerpoint/2010/main" val="3394924566"/>
              </p:ext>
            </p:extLst>
          </p:nvPr>
        </p:nvGraphicFramePr>
        <p:xfrm>
          <a:off x="6475599" y="4465831"/>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graphicFrame>
        <p:nvGraphicFramePr>
          <p:cNvPr id="26" name="Table 25">
            <a:extLst>
              <a:ext uri="{FF2B5EF4-FFF2-40B4-BE49-F238E27FC236}">
                <a16:creationId xmlns:a16="http://schemas.microsoft.com/office/drawing/2014/main" id="{A2DA7934-E72D-0943-9E04-AD0C6DD732BD}"/>
              </a:ext>
            </a:extLst>
          </p:cNvPr>
          <p:cNvGraphicFramePr>
            <a:graphicFrameLocks noGrp="1"/>
          </p:cNvGraphicFramePr>
          <p:nvPr>
            <p:extLst>
              <p:ext uri="{D42A27DB-BD31-4B8C-83A1-F6EECF244321}">
                <p14:modId xmlns:p14="http://schemas.microsoft.com/office/powerpoint/2010/main" val="1562998227"/>
              </p:ext>
            </p:extLst>
          </p:nvPr>
        </p:nvGraphicFramePr>
        <p:xfrm>
          <a:off x="6475599" y="4635825"/>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27" name="Table 26">
            <a:extLst>
              <a:ext uri="{FF2B5EF4-FFF2-40B4-BE49-F238E27FC236}">
                <a16:creationId xmlns:a16="http://schemas.microsoft.com/office/drawing/2014/main" id="{4DD231B5-6108-094C-A0CD-128844EF5D24}"/>
              </a:ext>
            </a:extLst>
          </p:cNvPr>
          <p:cNvGraphicFramePr>
            <a:graphicFrameLocks noGrp="1"/>
          </p:cNvGraphicFramePr>
          <p:nvPr>
            <p:extLst>
              <p:ext uri="{D42A27DB-BD31-4B8C-83A1-F6EECF244321}">
                <p14:modId xmlns:p14="http://schemas.microsoft.com/office/powerpoint/2010/main" val="1145685503"/>
              </p:ext>
            </p:extLst>
          </p:nvPr>
        </p:nvGraphicFramePr>
        <p:xfrm>
          <a:off x="6475599" y="4808575"/>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28" name="Table 27">
            <a:extLst>
              <a:ext uri="{FF2B5EF4-FFF2-40B4-BE49-F238E27FC236}">
                <a16:creationId xmlns:a16="http://schemas.microsoft.com/office/drawing/2014/main" id="{5D31760B-7FE8-9A4E-A18C-32787BC30D40}"/>
              </a:ext>
            </a:extLst>
          </p:cNvPr>
          <p:cNvGraphicFramePr>
            <a:graphicFrameLocks noGrp="1"/>
          </p:cNvGraphicFramePr>
          <p:nvPr>
            <p:extLst>
              <p:ext uri="{D42A27DB-BD31-4B8C-83A1-F6EECF244321}">
                <p14:modId xmlns:p14="http://schemas.microsoft.com/office/powerpoint/2010/main" val="3690938691"/>
              </p:ext>
            </p:extLst>
          </p:nvPr>
        </p:nvGraphicFramePr>
        <p:xfrm>
          <a:off x="6475599" y="4978462"/>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615449"/>
                  </a:ext>
                </a:extLst>
              </a:tr>
            </a:tbl>
          </a:graphicData>
        </a:graphic>
      </p:graphicFrame>
      <p:graphicFrame>
        <p:nvGraphicFramePr>
          <p:cNvPr id="29" name="Table 28">
            <a:extLst>
              <a:ext uri="{FF2B5EF4-FFF2-40B4-BE49-F238E27FC236}">
                <a16:creationId xmlns:a16="http://schemas.microsoft.com/office/drawing/2014/main" id="{E31D3140-C447-6248-951D-477F8ACEBC31}"/>
              </a:ext>
            </a:extLst>
          </p:cNvPr>
          <p:cNvGraphicFramePr>
            <a:graphicFrameLocks noGrp="1"/>
          </p:cNvGraphicFramePr>
          <p:nvPr>
            <p:extLst>
              <p:ext uri="{D42A27DB-BD31-4B8C-83A1-F6EECF244321}">
                <p14:modId xmlns:p14="http://schemas.microsoft.com/office/powerpoint/2010/main" val="558200805"/>
              </p:ext>
            </p:extLst>
          </p:nvPr>
        </p:nvGraphicFramePr>
        <p:xfrm>
          <a:off x="6475599" y="5147177"/>
          <a:ext cx="2198916" cy="170543"/>
        </p:xfrm>
        <a:graphic>
          <a:graphicData uri="http://schemas.openxmlformats.org/drawingml/2006/table">
            <a:tbl>
              <a:tblPr firstRow="1" bandRow="1">
                <a:tableStyleId>{2D5ABB26-0587-4C30-8999-92F81FD0307C}</a:tableStyleId>
              </a:tblPr>
              <a:tblGrid>
                <a:gridCol w="244324">
                  <a:extLst>
                    <a:ext uri="{9D8B030D-6E8A-4147-A177-3AD203B41FA5}">
                      <a16:colId xmlns:a16="http://schemas.microsoft.com/office/drawing/2014/main" val="415822976"/>
                    </a:ext>
                  </a:extLst>
                </a:gridCol>
                <a:gridCol w="244324">
                  <a:extLst>
                    <a:ext uri="{9D8B030D-6E8A-4147-A177-3AD203B41FA5}">
                      <a16:colId xmlns:a16="http://schemas.microsoft.com/office/drawing/2014/main" val="3825422776"/>
                    </a:ext>
                  </a:extLst>
                </a:gridCol>
                <a:gridCol w="244324">
                  <a:extLst>
                    <a:ext uri="{9D8B030D-6E8A-4147-A177-3AD203B41FA5}">
                      <a16:colId xmlns:a16="http://schemas.microsoft.com/office/drawing/2014/main" val="1973223008"/>
                    </a:ext>
                  </a:extLst>
                </a:gridCol>
                <a:gridCol w="244324">
                  <a:extLst>
                    <a:ext uri="{9D8B030D-6E8A-4147-A177-3AD203B41FA5}">
                      <a16:colId xmlns:a16="http://schemas.microsoft.com/office/drawing/2014/main" val="2598197568"/>
                    </a:ext>
                  </a:extLst>
                </a:gridCol>
                <a:gridCol w="244324">
                  <a:extLst>
                    <a:ext uri="{9D8B030D-6E8A-4147-A177-3AD203B41FA5}">
                      <a16:colId xmlns:a16="http://schemas.microsoft.com/office/drawing/2014/main" val="3446306544"/>
                    </a:ext>
                  </a:extLst>
                </a:gridCol>
                <a:gridCol w="244324">
                  <a:extLst>
                    <a:ext uri="{9D8B030D-6E8A-4147-A177-3AD203B41FA5}">
                      <a16:colId xmlns:a16="http://schemas.microsoft.com/office/drawing/2014/main" val="825882326"/>
                    </a:ext>
                  </a:extLst>
                </a:gridCol>
                <a:gridCol w="244324">
                  <a:extLst>
                    <a:ext uri="{9D8B030D-6E8A-4147-A177-3AD203B41FA5}">
                      <a16:colId xmlns:a16="http://schemas.microsoft.com/office/drawing/2014/main" val="3078051592"/>
                    </a:ext>
                  </a:extLst>
                </a:gridCol>
                <a:gridCol w="244324">
                  <a:extLst>
                    <a:ext uri="{9D8B030D-6E8A-4147-A177-3AD203B41FA5}">
                      <a16:colId xmlns:a16="http://schemas.microsoft.com/office/drawing/2014/main" val="3688804693"/>
                    </a:ext>
                  </a:extLst>
                </a:gridCol>
                <a:gridCol w="244324">
                  <a:extLst>
                    <a:ext uri="{9D8B030D-6E8A-4147-A177-3AD203B41FA5}">
                      <a16:colId xmlns:a16="http://schemas.microsoft.com/office/drawing/2014/main" val="894662734"/>
                    </a:ext>
                  </a:extLst>
                </a:gridCol>
              </a:tblGrid>
              <a:tr h="170543">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6615449"/>
                  </a:ext>
                </a:extLst>
              </a:tr>
            </a:tbl>
          </a:graphicData>
        </a:graphic>
      </p:graphicFrame>
      <p:sp>
        <p:nvSpPr>
          <p:cNvPr id="30" name="Slide Number Placeholder 29">
            <a:extLst>
              <a:ext uri="{FF2B5EF4-FFF2-40B4-BE49-F238E27FC236}">
                <a16:creationId xmlns:a16="http://schemas.microsoft.com/office/drawing/2014/main" id="{D72227E7-BA01-474A-A41B-6C2EA18CB07C}"/>
              </a:ext>
            </a:extLst>
          </p:cNvPr>
          <p:cNvSpPr>
            <a:spLocks noGrp="1"/>
          </p:cNvSpPr>
          <p:nvPr>
            <p:ph type="sldNum" sz="quarter" idx="12"/>
          </p:nvPr>
        </p:nvSpPr>
        <p:spPr/>
        <p:txBody>
          <a:bodyPr/>
          <a:lstStyle/>
          <a:p>
            <a:fld id="{6360A657-6E65-DC41-8B27-72FD1013B4BA}" type="slidenum">
              <a:rPr lang="en-US" smtClean="0"/>
              <a:t>22</a:t>
            </a:fld>
            <a:endParaRPr lang="en-US"/>
          </a:p>
        </p:txBody>
      </p:sp>
    </p:spTree>
    <p:extLst>
      <p:ext uri="{BB962C8B-B14F-4D97-AF65-F5344CB8AC3E}">
        <p14:creationId xmlns:p14="http://schemas.microsoft.com/office/powerpoint/2010/main" val="199416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918CE-477F-AF4A-BAFF-7F7C9E7869D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But…</a:t>
            </a:r>
          </a:p>
        </p:txBody>
      </p:sp>
      <p:sp>
        <p:nvSpPr>
          <p:cNvPr id="3" name="Content Placeholder 2">
            <a:extLst>
              <a:ext uri="{FF2B5EF4-FFF2-40B4-BE49-F238E27FC236}">
                <a16:creationId xmlns:a16="http://schemas.microsoft.com/office/drawing/2014/main" id="{5BEBFD5B-F491-344A-9761-7825C641D38E}"/>
              </a:ext>
            </a:extLst>
          </p:cNvPr>
          <p:cNvSpPr>
            <a:spLocks noGrp="1"/>
          </p:cNvSpPr>
          <p:nvPr>
            <p:ph idx="1"/>
          </p:nvPr>
        </p:nvSpPr>
        <p:spPr>
          <a:xfrm>
            <a:off x="628650" y="2680078"/>
            <a:ext cx="7886700" cy="1497843"/>
          </a:xfrm>
        </p:spPr>
        <p:txBody>
          <a:bodyPr/>
          <a:lstStyle/>
          <a:p>
            <a:pPr marL="0" indent="0" algn="ctr">
              <a:buNone/>
            </a:pPr>
            <a:r>
              <a:rPr lang="en-US" b="1" dirty="0"/>
              <a:t>Engaging</a:t>
            </a:r>
            <a:r>
              <a:rPr lang="en-US" dirty="0"/>
              <a:t> students in the Scientific Practices does </a:t>
            </a:r>
            <a:r>
              <a:rPr lang="en-US" i="1" dirty="0"/>
              <a:t>not</a:t>
            </a:r>
            <a:r>
              <a:rPr lang="en-US" dirty="0"/>
              <a:t> necessarily equate to </a:t>
            </a:r>
            <a:r>
              <a:rPr lang="en-US" b="1" dirty="0"/>
              <a:t>building their facility </a:t>
            </a:r>
            <a:r>
              <a:rPr lang="en-US" dirty="0"/>
              <a:t>with the Scientific Practices.</a:t>
            </a:r>
          </a:p>
        </p:txBody>
      </p:sp>
      <p:pic>
        <p:nvPicPr>
          <p:cNvPr id="4" name="Picture 3">
            <a:extLst>
              <a:ext uri="{FF2B5EF4-FFF2-40B4-BE49-F238E27FC236}">
                <a16:creationId xmlns:a16="http://schemas.microsoft.com/office/drawing/2014/main" id="{9E248C25-5136-7C48-8FFA-DF531B643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5" name="Slide Number Placeholder 4">
            <a:extLst>
              <a:ext uri="{FF2B5EF4-FFF2-40B4-BE49-F238E27FC236}">
                <a16:creationId xmlns:a16="http://schemas.microsoft.com/office/drawing/2014/main" id="{D8050EC1-2B33-3745-9D2B-4418A4AD1F7F}"/>
              </a:ext>
            </a:extLst>
          </p:cNvPr>
          <p:cNvSpPr>
            <a:spLocks noGrp="1"/>
          </p:cNvSpPr>
          <p:nvPr>
            <p:ph type="sldNum" sz="quarter" idx="12"/>
          </p:nvPr>
        </p:nvSpPr>
        <p:spPr/>
        <p:txBody>
          <a:bodyPr/>
          <a:lstStyle/>
          <a:p>
            <a:fld id="{6360A657-6E65-DC41-8B27-72FD1013B4BA}" type="slidenum">
              <a:rPr lang="en-US" smtClean="0"/>
              <a:t>23</a:t>
            </a:fld>
            <a:endParaRPr lang="en-US"/>
          </a:p>
        </p:txBody>
      </p:sp>
    </p:spTree>
    <p:extLst>
      <p:ext uri="{BB962C8B-B14F-4D97-AF65-F5344CB8AC3E}">
        <p14:creationId xmlns:p14="http://schemas.microsoft.com/office/powerpoint/2010/main" val="3968284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Calibri" charset="0"/>
                <a:ea typeface="Calibri" charset="0"/>
                <a:cs typeface="Calibri" charset="0"/>
              </a:rPr>
              <a:t>Assessing the Laboratory</a:t>
            </a:r>
          </a:p>
        </p:txBody>
      </p:sp>
      <p:graphicFrame>
        <p:nvGraphicFramePr>
          <p:cNvPr id="4" name="Diagram 3"/>
          <p:cNvGraphicFramePr/>
          <p:nvPr/>
        </p:nvGraphicFramePr>
        <p:xfrm>
          <a:off x="628650" y="1491916"/>
          <a:ext cx="7886700" cy="4162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628650" y="5583596"/>
            <a:ext cx="3859483" cy="461665"/>
          </a:xfrm>
          <a:prstGeom prst="rect">
            <a:avLst/>
          </a:prstGeom>
          <a:noFill/>
        </p:spPr>
        <p:txBody>
          <a:bodyPr wrap="square" rtlCol="0">
            <a:spAutoFit/>
          </a:bodyPr>
          <a:lstStyle/>
          <a:p>
            <a:r>
              <a:rPr lang="en-US" sz="1200" dirty="0"/>
              <a:t>Anderson, 1976; </a:t>
            </a:r>
            <a:r>
              <a:rPr lang="en-US" sz="1200" dirty="0" err="1"/>
              <a:t>Carnduff</a:t>
            </a:r>
            <a:r>
              <a:rPr lang="en-US" sz="1200" dirty="0"/>
              <a:t> &amp; Reid, 2003; National Research Council, 2006; Shulman &amp; </a:t>
            </a:r>
            <a:r>
              <a:rPr lang="en-US" sz="1200" dirty="0" err="1"/>
              <a:t>Tamir</a:t>
            </a:r>
            <a:r>
              <a:rPr lang="en-US" sz="1200" dirty="0"/>
              <a:t>, 1973 </a:t>
            </a:r>
          </a:p>
        </p:txBody>
      </p:sp>
      <p:sp>
        <p:nvSpPr>
          <p:cNvPr id="6" name="TextBox 5"/>
          <p:cNvSpPr txBox="1"/>
          <p:nvPr/>
        </p:nvSpPr>
        <p:spPr>
          <a:xfrm>
            <a:off x="4783703" y="5537430"/>
            <a:ext cx="3906982" cy="1015663"/>
          </a:xfrm>
          <a:prstGeom prst="rect">
            <a:avLst/>
          </a:prstGeom>
          <a:noFill/>
        </p:spPr>
        <p:txBody>
          <a:bodyPr wrap="square" numCol="1" rtlCol="0">
            <a:spAutoFit/>
          </a:bodyPr>
          <a:lstStyle/>
          <a:p>
            <a:r>
              <a:rPr lang="en-US" sz="1200" dirty="0" err="1"/>
              <a:t>Bretz</a:t>
            </a:r>
            <a:r>
              <a:rPr lang="en-US" sz="1200" dirty="0"/>
              <a:t>, Fay, </a:t>
            </a:r>
            <a:r>
              <a:rPr lang="en-US" sz="1200" dirty="0" err="1"/>
              <a:t>Bruck</a:t>
            </a:r>
            <a:r>
              <a:rPr lang="en-US" sz="1200" dirty="0"/>
              <a:t>, &amp; Towns, 2013; Cacciatore &amp; </a:t>
            </a:r>
            <a:r>
              <a:rPr lang="en-US" sz="1200" dirty="0" err="1"/>
              <a:t>Sevian</a:t>
            </a:r>
            <a:r>
              <a:rPr lang="en-US" sz="1200" dirty="0"/>
              <a:t>, 2009; Cooper &amp; Sandi-</a:t>
            </a:r>
            <a:r>
              <a:rPr lang="en-US" sz="1200" dirty="0" err="1"/>
              <a:t>Urena</a:t>
            </a:r>
            <a:r>
              <a:rPr lang="en-US" sz="1200" dirty="0"/>
              <a:t>, 2009; Seymour, Wiese, Hunter, &amp; </a:t>
            </a:r>
            <a:r>
              <a:rPr lang="en-US" sz="1200" dirty="0" err="1"/>
              <a:t>Daffinrud</a:t>
            </a:r>
            <a:r>
              <a:rPr lang="en-US" sz="1200" dirty="0"/>
              <a:t>, 2000; Bauer, 2008; Gupta </a:t>
            </a:r>
            <a:r>
              <a:rPr lang="en-US" sz="1200" i="1" dirty="0"/>
              <a:t>et al</a:t>
            </a:r>
            <a:r>
              <a:rPr lang="en-US" sz="1200" dirty="0"/>
              <a:t>., 2015; </a:t>
            </a:r>
            <a:r>
              <a:rPr lang="en-US" sz="1200" dirty="0" err="1"/>
              <a:t>Shadel</a:t>
            </a:r>
            <a:r>
              <a:rPr lang="en-US" sz="1200" dirty="0"/>
              <a:t>, Brown, Towns, &amp; Warner, 2012; Walker, Sampson, Southerland, &amp; </a:t>
            </a:r>
            <a:r>
              <a:rPr lang="en-US" sz="1200" dirty="0" err="1"/>
              <a:t>Enderle</a:t>
            </a:r>
            <a:r>
              <a:rPr lang="en-US" sz="1200" dirty="0"/>
              <a:t>, 2016; White &amp; </a:t>
            </a:r>
            <a:r>
              <a:rPr lang="en-US" sz="1200" dirty="0" err="1"/>
              <a:t>Frederiksen</a:t>
            </a:r>
            <a:r>
              <a:rPr lang="en-US" sz="1200" dirty="0"/>
              <a:t>, 1998</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3" name="Slide Number Placeholder 2"/>
          <p:cNvSpPr>
            <a:spLocks noGrp="1"/>
          </p:cNvSpPr>
          <p:nvPr>
            <p:ph type="sldNum" sz="quarter" idx="12"/>
          </p:nvPr>
        </p:nvSpPr>
        <p:spPr/>
        <p:txBody>
          <a:bodyPr/>
          <a:lstStyle/>
          <a:p>
            <a:fld id="{DD0CF95F-A26F-D446-96AE-787433217227}" type="slidenum">
              <a:rPr lang="en-US" smtClean="0"/>
              <a:t>24</a:t>
            </a:fld>
            <a:endParaRPr lang="en-US"/>
          </a:p>
        </p:txBody>
      </p:sp>
    </p:spTree>
    <p:extLst>
      <p:ext uri="{BB962C8B-B14F-4D97-AF65-F5344CB8AC3E}">
        <p14:creationId xmlns:p14="http://schemas.microsoft.com/office/powerpoint/2010/main" val="137455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1423CDB8-480B-204E-9C38-738DEF0E1B56}"/>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CFCBA0B7-4299-B04C-A329-D2208DB2F1A9}"/>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AtOnce"/>
        </p:bldSub>
      </p:bldGraphic>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7C9AB-5FA1-9846-83EA-F211C5F6F4DD}"/>
              </a:ext>
            </a:extLst>
          </p:cNvPr>
          <p:cNvSpPr>
            <a:spLocks noGrp="1"/>
          </p:cNvSpPr>
          <p:nvPr>
            <p:ph type="title"/>
          </p:nvPr>
        </p:nvSpPr>
        <p:spPr>
          <a:xfrm>
            <a:off x="628650" y="365126"/>
            <a:ext cx="7886700" cy="662781"/>
          </a:xfrm>
        </p:spPr>
        <p:txBody>
          <a:bodyPr>
            <a:normAutofit fontScale="90000"/>
          </a:bodyPr>
          <a:lstStyle/>
          <a:p>
            <a:pPr algn="ctr"/>
            <a:r>
              <a:rPr lang="en-US" dirty="0">
                <a:latin typeface="Calibri" panose="020F0502020204030204" pitchFamily="34" charset="0"/>
                <a:cs typeface="Calibri" panose="020F0502020204030204" pitchFamily="34" charset="0"/>
              </a:rPr>
              <a:t>Project Goals</a:t>
            </a:r>
          </a:p>
        </p:txBody>
      </p:sp>
      <p:sp>
        <p:nvSpPr>
          <p:cNvPr id="4" name="Slide Number Placeholder 3">
            <a:extLst>
              <a:ext uri="{FF2B5EF4-FFF2-40B4-BE49-F238E27FC236}">
                <a16:creationId xmlns:a16="http://schemas.microsoft.com/office/drawing/2014/main" id="{5C80A063-63D5-8C4E-9A59-7DB8F580516D}"/>
              </a:ext>
            </a:extLst>
          </p:cNvPr>
          <p:cNvSpPr>
            <a:spLocks noGrp="1"/>
          </p:cNvSpPr>
          <p:nvPr>
            <p:ph type="sldNum" sz="quarter" idx="12"/>
          </p:nvPr>
        </p:nvSpPr>
        <p:spPr/>
        <p:txBody>
          <a:bodyPr/>
          <a:lstStyle/>
          <a:p>
            <a:fld id="{DD0CF95F-A26F-D446-96AE-787433217227}" type="slidenum">
              <a:rPr lang="en-US" smtClean="0"/>
              <a:t>25</a:t>
            </a:fld>
            <a:endParaRPr lang="en-US"/>
          </a:p>
        </p:txBody>
      </p:sp>
      <p:sp>
        <p:nvSpPr>
          <p:cNvPr id="12" name="Rounded Rectangle 11">
            <a:extLst>
              <a:ext uri="{FF2B5EF4-FFF2-40B4-BE49-F238E27FC236}">
                <a16:creationId xmlns:a16="http://schemas.microsoft.com/office/drawing/2014/main" id="{A5116C24-5199-0642-B613-2D1C90177013}"/>
              </a:ext>
            </a:extLst>
          </p:cNvPr>
          <p:cNvSpPr/>
          <p:nvPr/>
        </p:nvSpPr>
        <p:spPr>
          <a:xfrm>
            <a:off x="894868" y="2143645"/>
            <a:ext cx="4070672" cy="18627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Design tasks that are…</a:t>
            </a:r>
          </a:p>
          <a:p>
            <a:pPr algn="ctr"/>
            <a:endParaRPr lang="en-US" sz="2200" dirty="0">
              <a:solidFill>
                <a:schemeClr val="bg1"/>
              </a:solidFill>
            </a:endParaRPr>
          </a:p>
          <a:p>
            <a:pPr algn="ctr"/>
            <a:r>
              <a:rPr lang="en-US" sz="2200" dirty="0">
                <a:solidFill>
                  <a:schemeClr val="bg1"/>
                </a:solidFill>
              </a:rPr>
              <a:t>Authentic chemistry contexts</a:t>
            </a:r>
          </a:p>
          <a:p>
            <a:pPr algn="ctr"/>
            <a:r>
              <a:rPr lang="en-US" sz="2200" dirty="0">
                <a:solidFill>
                  <a:schemeClr val="bg1"/>
                </a:solidFill>
              </a:rPr>
              <a:t>Not content-dependent</a:t>
            </a:r>
          </a:p>
          <a:p>
            <a:pPr algn="ctr"/>
            <a:r>
              <a:rPr lang="en-US" sz="2200" dirty="0">
                <a:solidFill>
                  <a:schemeClr val="bg1"/>
                </a:solidFill>
              </a:rPr>
              <a:t>Aligned with NGSS/</a:t>
            </a:r>
            <a:r>
              <a:rPr lang="en-US" sz="2200" i="1" dirty="0">
                <a:solidFill>
                  <a:schemeClr val="bg1"/>
                </a:solidFill>
              </a:rPr>
              <a:t>Framework</a:t>
            </a:r>
            <a:endParaRPr lang="en-US" sz="2200" dirty="0">
              <a:solidFill>
                <a:schemeClr val="bg1"/>
              </a:solidFill>
            </a:endParaRPr>
          </a:p>
        </p:txBody>
      </p:sp>
      <p:sp>
        <p:nvSpPr>
          <p:cNvPr id="13" name="Rounded Rectangle 12">
            <a:extLst>
              <a:ext uri="{FF2B5EF4-FFF2-40B4-BE49-F238E27FC236}">
                <a16:creationId xmlns:a16="http://schemas.microsoft.com/office/drawing/2014/main" id="{1861E1E2-5084-6843-8341-3CA5580DAC7A}"/>
              </a:ext>
            </a:extLst>
          </p:cNvPr>
          <p:cNvSpPr/>
          <p:nvPr/>
        </p:nvSpPr>
        <p:spPr>
          <a:xfrm>
            <a:off x="3090440" y="4225518"/>
            <a:ext cx="5326284" cy="216631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200" b="1" dirty="0">
                <a:solidFill>
                  <a:schemeClr val="bg1"/>
                </a:solidFill>
              </a:rPr>
              <a:t>Design tasks for…</a:t>
            </a:r>
          </a:p>
          <a:p>
            <a:pPr algn="ctr"/>
            <a:endParaRPr lang="en-US" sz="2200" dirty="0">
              <a:solidFill>
                <a:schemeClr val="bg1"/>
              </a:solidFill>
            </a:endParaRPr>
          </a:p>
          <a:p>
            <a:pPr algn="ctr"/>
            <a:r>
              <a:rPr lang="en-US" sz="2200" dirty="0">
                <a:solidFill>
                  <a:schemeClr val="bg1"/>
                </a:solidFill>
              </a:rPr>
              <a:t>Analyzing and Interpreting Data</a:t>
            </a:r>
          </a:p>
          <a:p>
            <a:pPr algn="ctr"/>
            <a:r>
              <a:rPr lang="en-US" sz="2200" dirty="0">
                <a:solidFill>
                  <a:schemeClr val="bg1"/>
                </a:solidFill>
              </a:rPr>
              <a:t>Planning and Carrying Out Investigations</a:t>
            </a:r>
          </a:p>
          <a:p>
            <a:pPr algn="ctr"/>
            <a:r>
              <a:rPr lang="en-US" sz="2200" dirty="0">
                <a:solidFill>
                  <a:schemeClr val="bg1"/>
                </a:solidFill>
              </a:rPr>
              <a:t>Constructing Explanations</a:t>
            </a:r>
          </a:p>
          <a:p>
            <a:pPr algn="ctr"/>
            <a:r>
              <a:rPr lang="en-US" sz="2200" dirty="0">
                <a:solidFill>
                  <a:schemeClr val="bg1"/>
                </a:solidFill>
              </a:rPr>
              <a:t>Engaging in Argument from Evidence</a:t>
            </a:r>
          </a:p>
        </p:txBody>
      </p:sp>
      <p:pic>
        <p:nvPicPr>
          <p:cNvPr id="14" name="Picture 13">
            <a:extLst>
              <a:ext uri="{FF2B5EF4-FFF2-40B4-BE49-F238E27FC236}">
                <a16:creationId xmlns:a16="http://schemas.microsoft.com/office/drawing/2014/main" id="{A9D5A730-5819-944A-B373-3A3FBAC08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pic>
        <p:nvPicPr>
          <p:cNvPr id="7" name="Picture 6">
            <a:extLst>
              <a:ext uri="{FF2B5EF4-FFF2-40B4-BE49-F238E27FC236}">
                <a16:creationId xmlns:a16="http://schemas.microsoft.com/office/drawing/2014/main" id="{72D97636-6880-3E49-B67C-DA13E594A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1281" cy="1027184"/>
          </a:xfrm>
          <a:prstGeom prst="rect">
            <a:avLst/>
          </a:prstGeom>
        </p:spPr>
      </p:pic>
      <p:sp>
        <p:nvSpPr>
          <p:cNvPr id="3" name="TextBox 2">
            <a:extLst>
              <a:ext uri="{FF2B5EF4-FFF2-40B4-BE49-F238E27FC236}">
                <a16:creationId xmlns:a16="http://schemas.microsoft.com/office/drawing/2014/main" id="{BE67F80A-F84D-0349-A321-97B6134332D6}"/>
              </a:ext>
            </a:extLst>
          </p:cNvPr>
          <p:cNvSpPr txBox="1"/>
          <p:nvPr/>
        </p:nvSpPr>
        <p:spPr>
          <a:xfrm>
            <a:off x="1567542" y="1170364"/>
            <a:ext cx="6008915" cy="646331"/>
          </a:xfrm>
          <a:prstGeom prst="rect">
            <a:avLst/>
          </a:prstGeom>
          <a:noFill/>
        </p:spPr>
        <p:txBody>
          <a:bodyPr wrap="square" rtlCol="0">
            <a:spAutoFit/>
          </a:bodyPr>
          <a:lstStyle/>
          <a:p>
            <a:pPr algn="ctr"/>
            <a:r>
              <a:rPr lang="en-US" b="1" dirty="0"/>
              <a:t>Collaborative Research: Developing Items to Assess Scientific Practices in a Chemistry Laboratory Setting</a:t>
            </a:r>
          </a:p>
        </p:txBody>
      </p:sp>
    </p:spTree>
    <p:extLst>
      <p:ext uri="{BB962C8B-B14F-4D97-AF65-F5344CB8AC3E}">
        <p14:creationId xmlns:p14="http://schemas.microsoft.com/office/powerpoint/2010/main" val="218789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AC6B843-752D-F34A-9105-8E8B99C4AE67}"/>
              </a:ext>
            </a:extLst>
          </p:cNvPr>
          <p:cNvSpPr txBox="1"/>
          <p:nvPr/>
        </p:nvSpPr>
        <p:spPr>
          <a:xfrm>
            <a:off x="555955" y="4552157"/>
            <a:ext cx="2660792" cy="92333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JM" dirty="0"/>
              <a:t>Key elements</a:t>
            </a:r>
          </a:p>
          <a:p>
            <a:pPr algn="ctr"/>
            <a:r>
              <a:rPr lang="en-JM" dirty="0"/>
              <a:t>(from</a:t>
            </a:r>
            <a:r>
              <a:rPr lang="en-JM" i="1" dirty="0"/>
              <a:t> Framework </a:t>
            </a:r>
            <a:r>
              <a:rPr lang="en-JM" dirty="0"/>
              <a:t>&amp; NGSS)</a:t>
            </a:r>
          </a:p>
          <a:p>
            <a:pPr algn="ctr"/>
            <a:endParaRPr lang="en-JM" dirty="0"/>
          </a:p>
        </p:txBody>
      </p:sp>
      <p:sp>
        <p:nvSpPr>
          <p:cNvPr id="12" name="TextBox 11">
            <a:extLst>
              <a:ext uri="{FF2B5EF4-FFF2-40B4-BE49-F238E27FC236}">
                <a16:creationId xmlns:a16="http://schemas.microsoft.com/office/drawing/2014/main" id="{640B65D6-6EF9-2B4B-A9F4-2C2734726074}"/>
              </a:ext>
            </a:extLst>
          </p:cNvPr>
          <p:cNvSpPr txBox="1"/>
          <p:nvPr/>
        </p:nvSpPr>
        <p:spPr>
          <a:xfrm>
            <a:off x="3549976" y="4552157"/>
            <a:ext cx="1912025" cy="923330"/>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JM" dirty="0"/>
              <a:t>Evidence Statement</a:t>
            </a:r>
          </a:p>
          <a:p>
            <a:pPr algn="ctr"/>
            <a:endParaRPr lang="en-JM" dirty="0"/>
          </a:p>
        </p:txBody>
      </p:sp>
      <p:sp>
        <p:nvSpPr>
          <p:cNvPr id="13" name="TextBox 12">
            <a:extLst>
              <a:ext uri="{FF2B5EF4-FFF2-40B4-BE49-F238E27FC236}">
                <a16:creationId xmlns:a16="http://schemas.microsoft.com/office/drawing/2014/main" id="{35780926-E935-404E-97E9-0F21B47E9812}"/>
              </a:ext>
            </a:extLst>
          </p:cNvPr>
          <p:cNvSpPr txBox="1"/>
          <p:nvPr/>
        </p:nvSpPr>
        <p:spPr>
          <a:xfrm>
            <a:off x="6008922" y="4529003"/>
            <a:ext cx="1912025" cy="923330"/>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JM" dirty="0"/>
              <a:t>Set of Related Prompts</a:t>
            </a:r>
          </a:p>
          <a:p>
            <a:pPr algn="ctr"/>
            <a:endParaRPr lang="en-JM" dirty="0"/>
          </a:p>
        </p:txBody>
      </p:sp>
      <p:sp>
        <p:nvSpPr>
          <p:cNvPr id="4" name="Slide Number Placeholder 3">
            <a:extLst>
              <a:ext uri="{FF2B5EF4-FFF2-40B4-BE49-F238E27FC236}">
                <a16:creationId xmlns:a16="http://schemas.microsoft.com/office/drawing/2014/main" id="{045EC7FD-83AA-094F-AFBC-8D1733BEAC7D}"/>
              </a:ext>
            </a:extLst>
          </p:cNvPr>
          <p:cNvSpPr>
            <a:spLocks noGrp="1"/>
          </p:cNvSpPr>
          <p:nvPr>
            <p:ph type="sldNum" sz="quarter" idx="12"/>
          </p:nvPr>
        </p:nvSpPr>
        <p:spPr/>
        <p:txBody>
          <a:bodyPr/>
          <a:lstStyle/>
          <a:p>
            <a:fld id="{DD0CF95F-A26F-D446-96AE-787433217227}" type="slidenum">
              <a:rPr lang="en-US" smtClean="0"/>
              <a:t>26</a:t>
            </a:fld>
            <a:endParaRPr lang="en-US"/>
          </a:p>
        </p:txBody>
      </p:sp>
      <p:pic>
        <p:nvPicPr>
          <p:cNvPr id="7" name="Picture 2" descr="Image result for evidence-centered design">
            <a:extLst>
              <a:ext uri="{FF2B5EF4-FFF2-40B4-BE49-F238E27FC236}">
                <a16:creationId xmlns:a16="http://schemas.microsoft.com/office/drawing/2014/main" id="{6EB5ACDE-1BD9-4A4E-A85F-2AF6758BE9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2000" y="590638"/>
            <a:ext cx="5546256" cy="3234291"/>
          </a:xfrm>
          <a:prstGeom prst="rect">
            <a:avLst/>
          </a:prstGeom>
          <a:solidFill>
            <a:srgbClr val="1FB7A5"/>
          </a:solidFill>
        </p:spPr>
      </p:pic>
      <p:sp>
        <p:nvSpPr>
          <p:cNvPr id="14" name="TextBox 13">
            <a:extLst>
              <a:ext uri="{FF2B5EF4-FFF2-40B4-BE49-F238E27FC236}">
                <a16:creationId xmlns:a16="http://schemas.microsoft.com/office/drawing/2014/main" id="{A3409F62-6B04-B748-8956-F3B4938C7874}"/>
              </a:ext>
            </a:extLst>
          </p:cNvPr>
          <p:cNvSpPr txBox="1"/>
          <p:nvPr/>
        </p:nvSpPr>
        <p:spPr>
          <a:xfrm>
            <a:off x="279399" y="6403856"/>
            <a:ext cx="4600875" cy="276999"/>
          </a:xfrm>
          <a:prstGeom prst="rect">
            <a:avLst/>
          </a:prstGeom>
          <a:noFill/>
        </p:spPr>
        <p:txBody>
          <a:bodyPr wrap="none" rtlCol="0">
            <a:spAutoFit/>
          </a:bodyPr>
          <a:lstStyle/>
          <a:p>
            <a:r>
              <a:rPr lang="en-JM" sz="1200" dirty="0" err="1"/>
              <a:t>Mislevy</a:t>
            </a:r>
            <a:r>
              <a:rPr lang="en-JM" sz="1200" dirty="0"/>
              <a:t>, R.; </a:t>
            </a:r>
            <a:r>
              <a:rPr lang="en-JM" sz="1200" dirty="0" err="1"/>
              <a:t>Haertel</a:t>
            </a:r>
            <a:r>
              <a:rPr lang="en-JM" sz="1200" dirty="0"/>
              <a:t>, G. (2006). </a:t>
            </a:r>
            <a:r>
              <a:rPr lang="en-JM" sz="1200" i="1" dirty="0"/>
              <a:t>Educ. Meas. Issues </a:t>
            </a:r>
            <a:r>
              <a:rPr lang="en-JM" sz="1200" i="1" dirty="0" err="1"/>
              <a:t>Pract</a:t>
            </a:r>
            <a:r>
              <a:rPr lang="en-JM" sz="1200" dirty="0"/>
              <a:t>. , 33, 379-416.</a:t>
            </a:r>
          </a:p>
        </p:txBody>
      </p:sp>
      <p:pic>
        <p:nvPicPr>
          <p:cNvPr id="15" name="Picture 14">
            <a:extLst>
              <a:ext uri="{FF2B5EF4-FFF2-40B4-BE49-F238E27FC236}">
                <a16:creationId xmlns:a16="http://schemas.microsoft.com/office/drawing/2014/main" id="{D5250796-AA7D-6D43-A781-034CCA0E0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16" name="Rounded Rectangle 15">
            <a:extLst>
              <a:ext uri="{FF2B5EF4-FFF2-40B4-BE49-F238E27FC236}">
                <a16:creationId xmlns:a16="http://schemas.microsoft.com/office/drawing/2014/main" id="{D689B194-DA9D-9043-A862-EA761815779F}"/>
              </a:ext>
            </a:extLst>
          </p:cNvPr>
          <p:cNvSpPr/>
          <p:nvPr/>
        </p:nvSpPr>
        <p:spPr>
          <a:xfrm>
            <a:off x="541384" y="3905613"/>
            <a:ext cx="2689934" cy="206218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JM" dirty="0" err="1">
                <a:solidFill>
                  <a:schemeClr val="bg1"/>
                </a:solidFill>
              </a:rPr>
              <a:t>Analyze</a:t>
            </a:r>
            <a:r>
              <a:rPr lang="en-JM" dirty="0">
                <a:solidFill>
                  <a:schemeClr val="bg1"/>
                </a:solidFill>
              </a:rPr>
              <a:t> data systematically, either to look for salient patterns or to test whether data are consistent with an initial hypothesis (AI)</a:t>
            </a:r>
          </a:p>
        </p:txBody>
      </p:sp>
      <p:sp>
        <p:nvSpPr>
          <p:cNvPr id="17" name="Rounded Rectangle 16">
            <a:extLst>
              <a:ext uri="{FF2B5EF4-FFF2-40B4-BE49-F238E27FC236}">
                <a16:creationId xmlns:a16="http://schemas.microsoft.com/office/drawing/2014/main" id="{09C257BD-1F23-A645-94DA-5D2BBF28944A}"/>
              </a:ext>
            </a:extLst>
          </p:cNvPr>
          <p:cNvSpPr/>
          <p:nvPr/>
        </p:nvSpPr>
        <p:spPr>
          <a:xfrm>
            <a:off x="3379645" y="3993342"/>
            <a:ext cx="2384687" cy="18867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JM" dirty="0">
                <a:solidFill>
                  <a:schemeClr val="bg1"/>
                </a:solidFill>
              </a:rPr>
              <a:t>Given data, generate a plot/graph (with axes, labels and units) to illustrate patterns </a:t>
            </a:r>
          </a:p>
        </p:txBody>
      </p:sp>
      <p:sp>
        <p:nvSpPr>
          <p:cNvPr id="18" name="Rounded Rectangle 17">
            <a:extLst>
              <a:ext uri="{FF2B5EF4-FFF2-40B4-BE49-F238E27FC236}">
                <a16:creationId xmlns:a16="http://schemas.microsoft.com/office/drawing/2014/main" id="{9EC95BE6-FC92-CE44-9D9F-7F2A778D9A86}"/>
              </a:ext>
            </a:extLst>
          </p:cNvPr>
          <p:cNvSpPr/>
          <p:nvPr/>
        </p:nvSpPr>
        <p:spPr>
          <a:xfrm>
            <a:off x="5912659" y="4271835"/>
            <a:ext cx="2104549" cy="132974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JM" dirty="0">
                <a:solidFill>
                  <a:schemeClr val="bg1"/>
                </a:solidFill>
              </a:rPr>
              <a:t>Task Prompts</a:t>
            </a:r>
          </a:p>
        </p:txBody>
      </p:sp>
    </p:spTree>
    <p:extLst>
      <p:ext uri="{BB962C8B-B14F-4D97-AF65-F5344CB8AC3E}">
        <p14:creationId xmlns:p14="http://schemas.microsoft.com/office/powerpoint/2010/main" val="295820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94772-7DAB-C04C-ACB5-225F6D90EAA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C24B9A-9069-B54A-81DD-E3504772CBE9}"/>
              </a:ext>
            </a:extLst>
          </p:cNvPr>
          <p:cNvSpPr>
            <a:spLocks noGrp="1"/>
          </p:cNvSpPr>
          <p:nvPr>
            <p:ph idx="1"/>
          </p:nvPr>
        </p:nvSpPr>
        <p:spPr/>
        <p:txBody>
          <a:bodyPr/>
          <a:lstStyle/>
          <a:p>
            <a:pPr marL="0" indent="0" algn="ctr">
              <a:buNone/>
            </a:pPr>
            <a:endParaRPr lang="en-JM" i="1" dirty="0"/>
          </a:p>
          <a:p>
            <a:pPr marL="0" indent="0" algn="ctr">
              <a:buNone/>
            </a:pPr>
            <a:r>
              <a:rPr lang="en-JM" i="1" dirty="0"/>
              <a:t>“The power of assessment to reveal and support learning depends on how well student responses to tasks authentically reflect their thinking and understanding.”</a:t>
            </a:r>
          </a:p>
          <a:p>
            <a:pPr marL="0" indent="0" algn="ctr">
              <a:buNone/>
            </a:pPr>
            <a:endParaRPr lang="en-US" dirty="0"/>
          </a:p>
        </p:txBody>
      </p:sp>
      <p:sp>
        <p:nvSpPr>
          <p:cNvPr id="4" name="Slide Number Placeholder 3">
            <a:extLst>
              <a:ext uri="{FF2B5EF4-FFF2-40B4-BE49-F238E27FC236}">
                <a16:creationId xmlns:a16="http://schemas.microsoft.com/office/drawing/2014/main" id="{01BD7F09-C25E-FA43-BC0E-B7059769D0BE}"/>
              </a:ext>
            </a:extLst>
          </p:cNvPr>
          <p:cNvSpPr>
            <a:spLocks noGrp="1"/>
          </p:cNvSpPr>
          <p:nvPr>
            <p:ph type="sldNum" sz="quarter" idx="12"/>
          </p:nvPr>
        </p:nvSpPr>
        <p:spPr/>
        <p:txBody>
          <a:bodyPr/>
          <a:lstStyle/>
          <a:p>
            <a:fld id="{DD0CF95F-A26F-D446-96AE-787433217227}" type="slidenum">
              <a:rPr lang="en-US" smtClean="0"/>
              <a:t>27</a:t>
            </a:fld>
            <a:endParaRPr lang="en-US"/>
          </a:p>
        </p:txBody>
      </p:sp>
      <p:pic>
        <p:nvPicPr>
          <p:cNvPr id="5" name="Picture 4">
            <a:extLst>
              <a:ext uri="{FF2B5EF4-FFF2-40B4-BE49-F238E27FC236}">
                <a16:creationId xmlns:a16="http://schemas.microsoft.com/office/drawing/2014/main" id="{39C0AD48-0CD5-EB4C-B035-2DDEF900A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6" name="TextBox 5">
            <a:extLst>
              <a:ext uri="{FF2B5EF4-FFF2-40B4-BE49-F238E27FC236}">
                <a16:creationId xmlns:a16="http://schemas.microsoft.com/office/drawing/2014/main" id="{AB62A00F-FF3F-0E46-B456-FDD775FCC32A}"/>
              </a:ext>
            </a:extLst>
          </p:cNvPr>
          <p:cNvSpPr txBox="1"/>
          <p:nvPr/>
        </p:nvSpPr>
        <p:spPr>
          <a:xfrm>
            <a:off x="365677" y="6311899"/>
            <a:ext cx="5377899" cy="276999"/>
          </a:xfrm>
          <a:prstGeom prst="rect">
            <a:avLst/>
          </a:prstGeom>
          <a:noFill/>
        </p:spPr>
        <p:txBody>
          <a:bodyPr wrap="square" rtlCol="0">
            <a:spAutoFit/>
          </a:bodyPr>
          <a:lstStyle/>
          <a:p>
            <a:r>
              <a:rPr lang="en-JM" sz="1200" dirty="0"/>
              <a:t>Kang, H., Thompson, J., &amp; </a:t>
            </a:r>
            <a:r>
              <a:rPr lang="en-JM" sz="1200" dirty="0" err="1"/>
              <a:t>Windschitl</a:t>
            </a:r>
            <a:r>
              <a:rPr lang="en-JM" sz="1200" dirty="0"/>
              <a:t>, M. (2014). </a:t>
            </a:r>
            <a:r>
              <a:rPr lang="en-JM" sz="1200" i="1" dirty="0"/>
              <a:t>Science Education</a:t>
            </a:r>
            <a:r>
              <a:rPr lang="en-JM" sz="1200" dirty="0"/>
              <a:t>, </a:t>
            </a:r>
            <a:r>
              <a:rPr lang="en-JM" sz="1200" i="1" dirty="0"/>
              <a:t>98</a:t>
            </a:r>
            <a:r>
              <a:rPr lang="en-JM" sz="1200" dirty="0"/>
              <a:t>(4), 674-704.</a:t>
            </a:r>
            <a:endParaRPr lang="en-JM" dirty="0"/>
          </a:p>
        </p:txBody>
      </p:sp>
    </p:spTree>
    <p:extLst>
      <p:ext uri="{BB962C8B-B14F-4D97-AF65-F5344CB8AC3E}">
        <p14:creationId xmlns:p14="http://schemas.microsoft.com/office/powerpoint/2010/main" val="34250260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E7B63-9441-4A5C-A2FF-1B2561919F9E}"/>
              </a:ext>
            </a:extLst>
          </p:cNvPr>
          <p:cNvSpPr>
            <a:spLocks noGrp="1"/>
          </p:cNvSpPr>
          <p:nvPr>
            <p:ph type="title"/>
          </p:nvPr>
        </p:nvSpPr>
        <p:spPr/>
        <p:txBody>
          <a:bodyPr/>
          <a:lstStyle/>
          <a:p>
            <a:pPr algn="ctr"/>
            <a:r>
              <a:rPr lang="en-JM" dirty="0" err="1">
                <a:latin typeface="Calibri" panose="020F0502020204030204" pitchFamily="34" charset="0"/>
                <a:cs typeface="Calibri" panose="020F0502020204030204" pitchFamily="34" charset="0"/>
              </a:rPr>
              <a:t>Analyzing</a:t>
            </a:r>
            <a:r>
              <a:rPr lang="en-JM" dirty="0">
                <a:latin typeface="Calibri" panose="020F0502020204030204" pitchFamily="34" charset="0"/>
                <a:cs typeface="Calibri" panose="020F0502020204030204" pitchFamily="34" charset="0"/>
              </a:rPr>
              <a:t> Student Responses</a:t>
            </a:r>
            <a:br>
              <a:rPr lang="en-JM" dirty="0">
                <a:latin typeface="Calibri" panose="020F0502020204030204" pitchFamily="34" charset="0"/>
                <a:cs typeface="Calibri" panose="020F0502020204030204" pitchFamily="34" charset="0"/>
              </a:rPr>
            </a:br>
            <a:endParaRPr lang="en-JM" dirty="0">
              <a:latin typeface="Calibri" panose="020F0502020204030204" pitchFamily="34" charset="0"/>
              <a:cs typeface="Calibri" panose="020F0502020204030204" pitchFamily="34" charset="0"/>
            </a:endParaRPr>
          </a:p>
        </p:txBody>
      </p:sp>
      <p:graphicFrame>
        <p:nvGraphicFramePr>
          <p:cNvPr id="4" name="Content Placeholder 3">
            <a:extLst>
              <a:ext uri="{FF2B5EF4-FFF2-40B4-BE49-F238E27FC236}">
                <a16:creationId xmlns:a16="http://schemas.microsoft.com/office/drawing/2014/main" id="{BE316723-F495-449E-A2BE-08FC268DEDF1}"/>
              </a:ext>
            </a:extLst>
          </p:cNvPr>
          <p:cNvGraphicFramePr>
            <a:graphicFrameLocks noGrp="1"/>
          </p:cNvGraphicFramePr>
          <p:nvPr>
            <p:ph idx="1"/>
          </p:nvPr>
        </p:nvGraphicFramePr>
        <p:xfrm>
          <a:off x="0" y="1171575"/>
          <a:ext cx="8858250" cy="5184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1C74ECB-9F59-4609-A6AA-CC2CC221C4CB}"/>
              </a:ext>
            </a:extLst>
          </p:cNvPr>
          <p:cNvSpPr>
            <a:spLocks noGrp="1"/>
          </p:cNvSpPr>
          <p:nvPr>
            <p:ph type="sldNum" sz="quarter" idx="12"/>
          </p:nvPr>
        </p:nvSpPr>
        <p:spPr/>
        <p:txBody>
          <a:bodyPr/>
          <a:lstStyle/>
          <a:p>
            <a:fld id="{DA9FFB47-61FE-4C25-B0D4-ABCE94732DEB}" type="slidenum">
              <a:rPr lang="en-JM" smtClean="0"/>
              <a:t>28</a:t>
            </a:fld>
            <a:endParaRPr lang="en-JM"/>
          </a:p>
        </p:txBody>
      </p:sp>
      <p:pic>
        <p:nvPicPr>
          <p:cNvPr id="6" name="Picture 5">
            <a:extLst>
              <a:ext uri="{FF2B5EF4-FFF2-40B4-BE49-F238E27FC236}">
                <a16:creationId xmlns:a16="http://schemas.microsoft.com/office/drawing/2014/main" id="{1AF0D05C-8555-0244-9956-A522DC66F3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1423579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4E29E3-A786-3F48-ABF1-F8CDD506D2F9}"/>
              </a:ext>
            </a:extLst>
          </p:cNvPr>
          <p:cNvSpPr>
            <a:spLocks noGrp="1"/>
          </p:cNvSpPr>
          <p:nvPr>
            <p:ph type="sldNum" sz="quarter" idx="12"/>
          </p:nvPr>
        </p:nvSpPr>
        <p:spPr/>
        <p:txBody>
          <a:bodyPr/>
          <a:lstStyle/>
          <a:p>
            <a:fld id="{DD0CF95F-A26F-D446-96AE-787433217227}" type="slidenum">
              <a:rPr lang="en-US" smtClean="0"/>
              <a:t>29</a:t>
            </a:fld>
            <a:endParaRPr lang="en-US"/>
          </a:p>
        </p:txBody>
      </p:sp>
      <p:sp>
        <p:nvSpPr>
          <p:cNvPr id="5" name="TextBox 4">
            <a:extLst>
              <a:ext uri="{FF2B5EF4-FFF2-40B4-BE49-F238E27FC236}">
                <a16:creationId xmlns:a16="http://schemas.microsoft.com/office/drawing/2014/main" id="{A54A9AD9-1F4A-7A40-895C-3C978B28D21A}"/>
              </a:ext>
            </a:extLst>
          </p:cNvPr>
          <p:cNvSpPr txBox="1"/>
          <p:nvPr/>
        </p:nvSpPr>
        <p:spPr>
          <a:xfrm>
            <a:off x="171450" y="1571626"/>
            <a:ext cx="8529638" cy="34163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JM" sz="2400" dirty="0">
                <a:solidFill>
                  <a:schemeClr val="tx1"/>
                </a:solidFill>
              </a:rPr>
              <a:t>Phlogiston theory is an early theory to explain combustion (i.e. what happens when substances burn). In brief, the theory states that all combustible materials contain a substance called phlogiston, and when these materials burn, the phlogiston is released into the air.</a:t>
            </a:r>
          </a:p>
          <a:p>
            <a:r>
              <a:rPr lang="en-JM" sz="2400" dirty="0">
                <a:solidFill>
                  <a:schemeClr val="tx1"/>
                </a:solidFill>
              </a:rPr>
              <a:t> </a:t>
            </a:r>
          </a:p>
          <a:p>
            <a:r>
              <a:rPr lang="en-JM" sz="2400" dirty="0">
                <a:solidFill>
                  <a:schemeClr val="tx1"/>
                </a:solidFill>
              </a:rPr>
              <a:t>A group of students carried out an experiment to investigate what happens when a combustible substance is burnt in air in a crucible (heat-resistant dish). </a:t>
            </a:r>
          </a:p>
        </p:txBody>
      </p:sp>
      <p:sp>
        <p:nvSpPr>
          <p:cNvPr id="6" name="TextBox 5">
            <a:extLst>
              <a:ext uri="{FF2B5EF4-FFF2-40B4-BE49-F238E27FC236}">
                <a16:creationId xmlns:a16="http://schemas.microsoft.com/office/drawing/2014/main" id="{4F769015-F1E9-554A-BCEE-26A1CDFA878B}"/>
              </a:ext>
            </a:extLst>
          </p:cNvPr>
          <p:cNvSpPr txBox="1"/>
          <p:nvPr/>
        </p:nvSpPr>
        <p:spPr>
          <a:xfrm>
            <a:off x="323850" y="1724026"/>
            <a:ext cx="8529638" cy="34163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lvl="0"/>
            <a:r>
              <a:rPr lang="en-JM" sz="2400" b="1" dirty="0">
                <a:solidFill>
                  <a:schemeClr val="tx1"/>
                </a:solidFill>
              </a:rPr>
              <a:t>If phlogiston theory is valid (true),</a:t>
            </a:r>
            <a:r>
              <a:rPr lang="en-JM" sz="2400" dirty="0">
                <a:solidFill>
                  <a:schemeClr val="tx1"/>
                </a:solidFill>
              </a:rPr>
              <a:t> predict what will happen to the mass of the substance in the crucible when it is burnt in air.</a:t>
            </a:r>
          </a:p>
          <a:p>
            <a:pPr marL="285750" lvl="0" indent="-285750">
              <a:buFont typeface="Arial" panose="020B0604020202020204" pitchFamily="34" charset="0"/>
              <a:buChar char="•"/>
            </a:pPr>
            <a:r>
              <a:rPr lang="en-JM" sz="2400" dirty="0">
                <a:solidFill>
                  <a:schemeClr val="tx1"/>
                </a:solidFill>
              </a:rPr>
              <a:t>Its mass will increase</a:t>
            </a:r>
          </a:p>
          <a:p>
            <a:pPr marL="285750" lvl="0" indent="-285750">
              <a:buFont typeface="Arial" panose="020B0604020202020204" pitchFamily="34" charset="0"/>
              <a:buChar char="•"/>
            </a:pPr>
            <a:r>
              <a:rPr lang="en-JM" sz="2400" dirty="0">
                <a:solidFill>
                  <a:schemeClr val="tx1"/>
                </a:solidFill>
              </a:rPr>
              <a:t>Its mass will decrease</a:t>
            </a:r>
          </a:p>
          <a:p>
            <a:pPr marL="285750" lvl="0" indent="-285750">
              <a:buFont typeface="Arial" panose="020B0604020202020204" pitchFamily="34" charset="0"/>
              <a:buChar char="•"/>
            </a:pPr>
            <a:r>
              <a:rPr lang="en-JM" sz="2400" dirty="0">
                <a:solidFill>
                  <a:schemeClr val="tx1"/>
                </a:solidFill>
              </a:rPr>
              <a:t>Its mass will remain unchanged</a:t>
            </a:r>
          </a:p>
          <a:p>
            <a:r>
              <a:rPr lang="en-JM" sz="2400" dirty="0">
                <a:solidFill>
                  <a:schemeClr val="tx1"/>
                </a:solidFill>
              </a:rPr>
              <a:t>	because….</a:t>
            </a:r>
          </a:p>
          <a:p>
            <a:pPr marL="285750" lvl="0" indent="-285750">
              <a:buFont typeface="Arial" panose="020B0604020202020204" pitchFamily="34" charset="0"/>
              <a:buChar char="•"/>
            </a:pPr>
            <a:r>
              <a:rPr lang="en-JM" sz="2400" dirty="0">
                <a:solidFill>
                  <a:schemeClr val="tx1"/>
                </a:solidFill>
              </a:rPr>
              <a:t>phlogiston is added</a:t>
            </a:r>
          </a:p>
          <a:p>
            <a:pPr marL="285750" lvl="0" indent="-285750">
              <a:buFont typeface="Arial" panose="020B0604020202020204" pitchFamily="34" charset="0"/>
              <a:buChar char="•"/>
            </a:pPr>
            <a:r>
              <a:rPr lang="en-JM" sz="2400" dirty="0">
                <a:solidFill>
                  <a:schemeClr val="tx1"/>
                </a:solidFill>
              </a:rPr>
              <a:t>phlogiston is released</a:t>
            </a:r>
          </a:p>
          <a:p>
            <a:pPr marL="285750" lvl="0" indent="-285750">
              <a:buFont typeface="Arial" panose="020B0604020202020204" pitchFamily="34" charset="0"/>
              <a:buChar char="•"/>
            </a:pPr>
            <a:r>
              <a:rPr lang="en-JM" sz="2400" dirty="0">
                <a:solidFill>
                  <a:schemeClr val="tx1"/>
                </a:solidFill>
              </a:rPr>
              <a:t>matter cannot be created or destroyed</a:t>
            </a:r>
          </a:p>
        </p:txBody>
      </p:sp>
      <p:graphicFrame>
        <p:nvGraphicFramePr>
          <p:cNvPr id="7" name="Table 6">
            <a:extLst>
              <a:ext uri="{FF2B5EF4-FFF2-40B4-BE49-F238E27FC236}">
                <a16:creationId xmlns:a16="http://schemas.microsoft.com/office/drawing/2014/main" id="{706CE3D3-8D5A-F445-AD2D-84642C398296}"/>
              </a:ext>
            </a:extLst>
          </p:cNvPr>
          <p:cNvGraphicFramePr>
            <a:graphicFrameLocks noGrp="1"/>
          </p:cNvGraphicFramePr>
          <p:nvPr/>
        </p:nvGraphicFramePr>
        <p:xfrm>
          <a:off x="531019" y="1849011"/>
          <a:ext cx="8115300" cy="1903348"/>
        </p:xfrm>
        <a:graphic>
          <a:graphicData uri="http://schemas.openxmlformats.org/drawingml/2006/table">
            <a:tbl>
              <a:tblPr firstRow="1" bandRow="1">
                <a:tableStyleId>{5C22544A-7EE6-4342-B048-85BDC9FD1C3A}</a:tableStyleId>
              </a:tblPr>
              <a:tblGrid>
                <a:gridCol w="6800850">
                  <a:extLst>
                    <a:ext uri="{9D8B030D-6E8A-4147-A177-3AD203B41FA5}">
                      <a16:colId xmlns:a16="http://schemas.microsoft.com/office/drawing/2014/main" val="2296645379"/>
                    </a:ext>
                  </a:extLst>
                </a:gridCol>
                <a:gridCol w="1314450">
                  <a:extLst>
                    <a:ext uri="{9D8B030D-6E8A-4147-A177-3AD203B41FA5}">
                      <a16:colId xmlns:a16="http://schemas.microsoft.com/office/drawing/2014/main" val="1605930313"/>
                    </a:ext>
                  </a:extLst>
                </a:gridCol>
              </a:tblGrid>
              <a:tr h="401102">
                <a:tc>
                  <a:txBody>
                    <a:bodyPr/>
                    <a:lstStyle/>
                    <a:p>
                      <a:endParaRPr lang="en-JM" sz="2400" dirty="0"/>
                    </a:p>
                  </a:txBody>
                  <a:tcPr/>
                </a:tc>
                <a:tc>
                  <a:txBody>
                    <a:bodyPr/>
                    <a:lstStyle/>
                    <a:p>
                      <a:r>
                        <a:rPr lang="en-JM" sz="2400" dirty="0"/>
                        <a:t>Mass (g)</a:t>
                      </a:r>
                    </a:p>
                  </a:txBody>
                  <a:tcPr/>
                </a:tc>
                <a:extLst>
                  <a:ext uri="{0D108BD9-81ED-4DB2-BD59-A6C34878D82A}">
                    <a16:rowId xmlns:a16="http://schemas.microsoft.com/office/drawing/2014/main" val="3635687419"/>
                  </a:ext>
                </a:extLst>
              </a:tr>
              <a:tr h="401102">
                <a:tc>
                  <a:txBody>
                    <a:bodyPr/>
                    <a:lstStyle/>
                    <a:p>
                      <a:r>
                        <a:rPr lang="en-JM" sz="2400" dirty="0"/>
                        <a:t>Mass empty crucible</a:t>
                      </a:r>
                    </a:p>
                  </a:txBody>
                  <a:tcPr/>
                </a:tc>
                <a:tc>
                  <a:txBody>
                    <a:bodyPr/>
                    <a:lstStyle/>
                    <a:p>
                      <a:r>
                        <a:rPr lang="en-JM" sz="2400" dirty="0"/>
                        <a:t>15.5</a:t>
                      </a:r>
                    </a:p>
                  </a:txBody>
                  <a:tcPr/>
                </a:tc>
                <a:extLst>
                  <a:ext uri="{0D108BD9-81ED-4DB2-BD59-A6C34878D82A}">
                    <a16:rowId xmlns:a16="http://schemas.microsoft.com/office/drawing/2014/main" val="881737875"/>
                  </a:ext>
                </a:extLst>
              </a:tr>
              <a:tr h="401102">
                <a:tc>
                  <a:txBody>
                    <a:bodyPr/>
                    <a:lstStyle/>
                    <a:p>
                      <a:r>
                        <a:rPr lang="en-JM" sz="2400" dirty="0"/>
                        <a:t>Mass combustible substance before burning</a:t>
                      </a:r>
                    </a:p>
                  </a:txBody>
                  <a:tcPr/>
                </a:tc>
                <a:tc>
                  <a:txBody>
                    <a:bodyPr/>
                    <a:lstStyle/>
                    <a:p>
                      <a:r>
                        <a:rPr lang="en-JM" sz="2400" dirty="0"/>
                        <a:t>1.0</a:t>
                      </a:r>
                    </a:p>
                  </a:txBody>
                  <a:tcPr/>
                </a:tc>
                <a:extLst>
                  <a:ext uri="{0D108BD9-81ED-4DB2-BD59-A6C34878D82A}">
                    <a16:rowId xmlns:a16="http://schemas.microsoft.com/office/drawing/2014/main" val="156702922"/>
                  </a:ext>
                </a:extLst>
              </a:tr>
              <a:tr h="531748">
                <a:tc>
                  <a:txBody>
                    <a:bodyPr/>
                    <a:lstStyle/>
                    <a:p>
                      <a:r>
                        <a:rPr lang="en-JM" sz="2400" dirty="0"/>
                        <a:t>Mass crucible + combustible substance after burning</a:t>
                      </a:r>
                    </a:p>
                  </a:txBody>
                  <a:tcPr/>
                </a:tc>
                <a:tc>
                  <a:txBody>
                    <a:bodyPr/>
                    <a:lstStyle/>
                    <a:p>
                      <a:r>
                        <a:rPr lang="en-JM" sz="2400" dirty="0"/>
                        <a:t>17.0</a:t>
                      </a:r>
                    </a:p>
                  </a:txBody>
                  <a:tcPr/>
                </a:tc>
                <a:extLst>
                  <a:ext uri="{0D108BD9-81ED-4DB2-BD59-A6C34878D82A}">
                    <a16:rowId xmlns:a16="http://schemas.microsoft.com/office/drawing/2014/main" val="2047290667"/>
                  </a:ext>
                </a:extLst>
              </a:tr>
            </a:tbl>
          </a:graphicData>
        </a:graphic>
      </p:graphicFrame>
      <p:sp>
        <p:nvSpPr>
          <p:cNvPr id="8" name="Rectangle 7">
            <a:extLst>
              <a:ext uri="{FF2B5EF4-FFF2-40B4-BE49-F238E27FC236}">
                <a16:creationId xmlns:a16="http://schemas.microsoft.com/office/drawing/2014/main" id="{D011DD10-9363-E64B-AEFF-F621363AC01A}"/>
              </a:ext>
            </a:extLst>
          </p:cNvPr>
          <p:cNvSpPr/>
          <p:nvPr/>
        </p:nvSpPr>
        <p:spPr>
          <a:xfrm>
            <a:off x="0" y="3752359"/>
            <a:ext cx="9308105" cy="2035622"/>
          </a:xfrm>
          <a:prstGeom prst="rect">
            <a:avLst/>
          </a:prstGeom>
          <a:solidFill>
            <a:schemeClr val="bg1"/>
          </a:solidFill>
          <a:ln>
            <a:noFill/>
          </a:ln>
        </p:spPr>
        <p:txBody>
          <a:bodyPr wrap="square">
            <a:spAutoFit/>
          </a:bodyPr>
          <a:lstStyle/>
          <a:p>
            <a:pPr>
              <a:lnSpc>
                <a:spcPct val="107000"/>
              </a:lnSpc>
            </a:pPr>
            <a:r>
              <a:rPr lang="en-JM" sz="2400" b="1" dirty="0">
                <a:latin typeface="Calibri" panose="020F0502020204030204" pitchFamily="34" charset="0"/>
                <a:ea typeface="Noto Sans Symbols"/>
                <a:cs typeface="Calibri" panose="020F0502020204030204" pitchFamily="34" charset="0"/>
              </a:rPr>
              <a:t>Show the calculations </a:t>
            </a:r>
            <a:r>
              <a:rPr lang="en-JM" sz="2400" dirty="0">
                <a:latin typeface="Calibri" panose="020F0502020204030204" pitchFamily="34" charset="0"/>
                <a:ea typeface="Noto Sans Symbols"/>
                <a:cs typeface="Calibri" panose="020F0502020204030204" pitchFamily="34" charset="0"/>
              </a:rPr>
              <a:t>you performed on the data to obtain evidence about what happened to the mass of the combustible substance after burning.</a:t>
            </a:r>
          </a:p>
          <a:p>
            <a:r>
              <a:rPr lang="en-JM" sz="2400" dirty="0">
                <a:latin typeface="Calibri" panose="020F0502020204030204" pitchFamily="34" charset="0"/>
                <a:cs typeface="Calibri" panose="020F0502020204030204" pitchFamily="34" charset="0"/>
              </a:rPr>
              <a:t> </a:t>
            </a:r>
          </a:p>
          <a:p>
            <a:pPr lvl="0">
              <a:lnSpc>
                <a:spcPct val="107000"/>
              </a:lnSpc>
              <a:spcAft>
                <a:spcPts val="0"/>
              </a:spcAft>
              <a:buSzPts val="1000"/>
            </a:pPr>
            <a:endParaRPr lang="en-JM" sz="2400" dirty="0">
              <a:latin typeface="Calibri" panose="020F0502020204030204" pitchFamily="34" charset="0"/>
              <a:ea typeface="Noto Sans Symbols"/>
              <a:cs typeface="Calibri" panose="020F0502020204030204" pitchFamily="34" charset="0"/>
            </a:endParaRPr>
          </a:p>
        </p:txBody>
      </p:sp>
      <p:sp>
        <p:nvSpPr>
          <p:cNvPr id="9" name="Rectangle 8">
            <a:extLst>
              <a:ext uri="{FF2B5EF4-FFF2-40B4-BE49-F238E27FC236}">
                <a16:creationId xmlns:a16="http://schemas.microsoft.com/office/drawing/2014/main" id="{EBB992C8-31E1-3A44-9C2B-7CA4C200456B}"/>
              </a:ext>
            </a:extLst>
          </p:cNvPr>
          <p:cNvSpPr/>
          <p:nvPr/>
        </p:nvSpPr>
        <p:spPr>
          <a:xfrm>
            <a:off x="788839" y="323835"/>
            <a:ext cx="7294859" cy="6216702"/>
          </a:xfrm>
          <a:prstGeom prst="rect">
            <a:avLst/>
          </a:prstGeom>
          <a:solidFill>
            <a:schemeClr val="bg1"/>
          </a:solidFill>
          <a:ln>
            <a:noFill/>
          </a:ln>
        </p:spPr>
        <p:txBody>
          <a:bodyPr wrap="square">
            <a:spAutoFit/>
          </a:bodyPr>
          <a:lstStyle/>
          <a:p>
            <a:pPr>
              <a:lnSpc>
                <a:spcPct val="107000"/>
              </a:lnSpc>
              <a:spcAft>
                <a:spcPts val="0"/>
              </a:spcAft>
            </a:pPr>
            <a:r>
              <a:rPr lang="en-JM" sz="2400" dirty="0">
                <a:latin typeface="Calibri" panose="020F0502020204030204" pitchFamily="34" charset="0"/>
                <a:ea typeface="Calibri" panose="020F0502020204030204" pitchFamily="34" charset="0"/>
                <a:cs typeface="Calibri" panose="020F0502020204030204" pitchFamily="34" charset="0"/>
              </a:rPr>
              <a:t>Based on the data and your calculation, what happened to the mass of the substance in the crucible when it was burned in air?</a:t>
            </a:r>
          </a:p>
          <a:p>
            <a:pPr marL="342900" lvl="0" indent="-342900">
              <a:lnSpc>
                <a:spcPct val="107000"/>
              </a:lnSpc>
              <a:spcAft>
                <a:spcPts val="0"/>
              </a:spcAft>
              <a:buSzPts val="1000"/>
              <a:buFont typeface="Arial" panose="020B0604020202020204" pitchFamily="34" charset="0"/>
              <a:buChar char="●"/>
            </a:pPr>
            <a:r>
              <a:rPr lang="en-JM" sz="2400" dirty="0">
                <a:latin typeface="Noto Sans Symbols"/>
                <a:ea typeface="Noto Sans Symbols"/>
                <a:cs typeface="Noto Sans Symbols"/>
              </a:rPr>
              <a:t>Its mass increased.</a:t>
            </a:r>
          </a:p>
          <a:p>
            <a:pPr marL="342900" lvl="0" indent="-342900">
              <a:lnSpc>
                <a:spcPct val="107000"/>
              </a:lnSpc>
              <a:spcAft>
                <a:spcPts val="0"/>
              </a:spcAft>
              <a:buSzPts val="1000"/>
              <a:buFont typeface="Arial" panose="020B0604020202020204" pitchFamily="34" charset="0"/>
              <a:buChar char="●"/>
            </a:pPr>
            <a:r>
              <a:rPr lang="en-JM" sz="2400" dirty="0">
                <a:latin typeface="Noto Sans Symbols"/>
                <a:ea typeface="Noto Sans Symbols"/>
                <a:cs typeface="Noto Sans Symbols"/>
              </a:rPr>
              <a:t>Its mass decreased.</a:t>
            </a:r>
          </a:p>
          <a:p>
            <a:pPr marL="342900" lvl="0" indent="-342900">
              <a:lnSpc>
                <a:spcPct val="107000"/>
              </a:lnSpc>
              <a:spcAft>
                <a:spcPts val="0"/>
              </a:spcAft>
              <a:buSzPts val="1000"/>
              <a:buFont typeface="Arial" panose="020B0604020202020204" pitchFamily="34" charset="0"/>
              <a:buChar char="●"/>
            </a:pPr>
            <a:r>
              <a:rPr lang="en-JM" sz="2400" dirty="0">
                <a:latin typeface="Noto Sans Symbols"/>
                <a:ea typeface="Noto Sans Symbols"/>
                <a:cs typeface="Noto Sans Symbols"/>
              </a:rPr>
              <a:t>Its mass was unchanged.</a:t>
            </a:r>
          </a:p>
          <a:p>
            <a:pPr lvl="0">
              <a:lnSpc>
                <a:spcPct val="107000"/>
              </a:lnSpc>
              <a:spcAft>
                <a:spcPts val="0"/>
              </a:spcAft>
              <a:buSzPts val="1000"/>
            </a:pPr>
            <a:endParaRPr lang="en-JM" sz="2400" dirty="0">
              <a:latin typeface="Noto Sans Symbols"/>
              <a:ea typeface="Noto Sans Symbols"/>
              <a:cs typeface="Noto Sans Symbols"/>
            </a:endParaRPr>
          </a:p>
          <a:p>
            <a:r>
              <a:rPr lang="en-JM" sz="2400" dirty="0"/>
              <a:t>My calculations </a:t>
            </a:r>
          </a:p>
          <a:p>
            <a:pPr lvl="0"/>
            <a:r>
              <a:rPr lang="en-JM" sz="2400" dirty="0"/>
              <a:t>support the phlogiston theory </a:t>
            </a:r>
          </a:p>
          <a:p>
            <a:pPr lvl="0"/>
            <a:r>
              <a:rPr lang="en-JM" sz="2400" dirty="0"/>
              <a:t>refute the phlogiston theory </a:t>
            </a:r>
          </a:p>
          <a:p>
            <a:pPr lvl="0">
              <a:lnSpc>
                <a:spcPct val="107000"/>
              </a:lnSpc>
              <a:spcAft>
                <a:spcPts val="0"/>
              </a:spcAft>
              <a:buSzPts val="1000"/>
            </a:pPr>
            <a:endParaRPr lang="en-JM" sz="2400" dirty="0">
              <a:latin typeface="Noto Sans Symbols"/>
              <a:ea typeface="Noto Sans Symbols"/>
              <a:cs typeface="Noto Sans Symbols"/>
            </a:endParaRPr>
          </a:p>
          <a:p>
            <a:r>
              <a:rPr lang="en-JM" sz="2400" dirty="0"/>
              <a:t>My calculations </a:t>
            </a:r>
          </a:p>
          <a:p>
            <a:pPr lvl="0"/>
            <a:r>
              <a:rPr lang="en-JM" sz="2400" dirty="0"/>
              <a:t>support the phlogiston theory because…</a:t>
            </a:r>
          </a:p>
          <a:p>
            <a:pPr lvl="0"/>
            <a:r>
              <a:rPr lang="en-JM" sz="2400" dirty="0"/>
              <a:t>refute the phlogiston theory because … </a:t>
            </a:r>
            <a:endParaRPr lang="en-JM" sz="2400" dirty="0">
              <a:latin typeface="Noto Sans Symbols"/>
              <a:ea typeface="Noto Sans Symbols"/>
              <a:cs typeface="Noto Sans Symbols"/>
            </a:endParaRPr>
          </a:p>
          <a:p>
            <a:r>
              <a:rPr lang="en-JM" sz="2400" dirty="0">
                <a:latin typeface="Calibri" panose="020F0502020204030204" pitchFamily="34" charset="0"/>
                <a:cs typeface="Calibri" panose="020F0502020204030204" pitchFamily="34" charset="0"/>
              </a:rPr>
              <a:t> </a:t>
            </a:r>
          </a:p>
          <a:p>
            <a:pPr lvl="0">
              <a:lnSpc>
                <a:spcPct val="107000"/>
              </a:lnSpc>
              <a:spcAft>
                <a:spcPts val="0"/>
              </a:spcAft>
              <a:buSzPts val="1000"/>
            </a:pPr>
            <a:endParaRPr lang="en-JM" sz="2400" dirty="0">
              <a:latin typeface="Calibri" panose="020F0502020204030204" pitchFamily="34" charset="0"/>
              <a:ea typeface="Noto Sans Symbols"/>
              <a:cs typeface="Calibri" panose="020F0502020204030204" pitchFamily="34" charset="0"/>
            </a:endParaRPr>
          </a:p>
        </p:txBody>
      </p:sp>
      <p:pic>
        <p:nvPicPr>
          <p:cNvPr id="10" name="Picture 9">
            <a:extLst>
              <a:ext uri="{FF2B5EF4-FFF2-40B4-BE49-F238E27FC236}">
                <a16:creationId xmlns:a16="http://schemas.microsoft.com/office/drawing/2014/main" id="{3E7541F8-D080-D74F-A597-EE6AB33DE4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246083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50000" y="50000"/>
                                    </p:animScale>
                                  </p:childTnLst>
                                </p:cTn>
                              </p:par>
                              <p:par>
                                <p:cTn id="7" presetID="0" presetClass="path" presetSubtype="0" accel="50000" decel="50000" fill="hold" grpId="1" nodeType="withEffect">
                                  <p:stCondLst>
                                    <p:cond delay="0"/>
                                  </p:stCondLst>
                                  <p:childTnLst>
                                    <p:animMotion origin="layout" path="M 0 0 L -0.21562 -0.25625 " pathEditMode="relative" ptsTypes="AA">
                                      <p:cBhvr>
                                        <p:cTn id="8" dur="2000" fill="hold"/>
                                        <p:tgtEl>
                                          <p:spTgt spid="5"/>
                                        </p:tgtEl>
                                        <p:attrNameLst>
                                          <p:attrName>ppt_x</p:attrName>
                                          <p:attrName>ppt_y</p:attrName>
                                        </p:attrNameLst>
                                      </p:cBhvr>
                                    </p:animMotion>
                                  </p:childTnLst>
                                </p:cTn>
                              </p:par>
                            </p:childTnLst>
                          </p:cTn>
                        </p:par>
                        <p:par>
                          <p:cTn id="9" fill="hold">
                            <p:stCondLst>
                              <p:cond delay="2000"/>
                            </p:stCondLst>
                            <p:childTnLst>
                              <p:par>
                                <p:cTn id="10" presetID="1" presetClass="entr" presetSubtype="0" fill="hold" grpId="2"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6"/>
                                        </p:tgtEl>
                                      </p:cBhvr>
                                      <p:by x="50000" y="50000"/>
                                    </p:animScale>
                                  </p:childTnLst>
                                </p:cTn>
                              </p:par>
                              <p:par>
                                <p:cTn id="16" presetID="0" presetClass="path" presetSubtype="0" accel="50000" decel="50000" fill="hold" grpId="1" nodeType="withEffect">
                                  <p:stCondLst>
                                    <p:cond delay="0"/>
                                  </p:stCondLst>
                                  <p:childTnLst>
                                    <p:animMotion origin="layout" path="M 0.04218 -0.00254 L 0.25764 -0.27129 " pathEditMode="relative" rAng="0" ptsTypes="AA">
                                      <p:cBhvr>
                                        <p:cTn id="17" dur="2000" fill="hold"/>
                                        <p:tgtEl>
                                          <p:spTgt spid="6"/>
                                        </p:tgtEl>
                                        <p:attrNameLst>
                                          <p:attrName>ppt_x</p:attrName>
                                          <p:attrName>ppt_y</p:attrName>
                                        </p:attrNameLst>
                                      </p:cBhvr>
                                      <p:rCtr x="10764" y="-13449"/>
                                    </p:animMotion>
                                  </p:childTnLst>
                                </p:cTn>
                              </p:par>
                            </p:childTnLst>
                          </p:cTn>
                        </p:par>
                        <p:par>
                          <p:cTn id="18" fill="hold">
                            <p:stCondLst>
                              <p:cond delay="2000"/>
                            </p:stCondLst>
                            <p:childTnLst>
                              <p:par>
                                <p:cTn id="19" presetID="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0" nodeType="clickEffect">
                                  <p:stCondLst>
                                    <p:cond delay="0"/>
                                  </p:stCondLst>
                                  <p:childTnLst>
                                    <p:animScale>
                                      <p:cBhvr>
                                        <p:cTn id="26" dur="2000" fill="hold"/>
                                        <p:tgtEl>
                                          <p:spTgt spid="8"/>
                                        </p:tgtEl>
                                      </p:cBhvr>
                                      <p:by x="50000" y="50000"/>
                                    </p:animScale>
                                  </p:childTnLst>
                                </p:cTn>
                              </p:par>
                              <p:par>
                                <p:cTn id="27" presetID="6" presetClass="emph" presetSubtype="0" fill="hold" nodeType="withEffect">
                                  <p:stCondLst>
                                    <p:cond delay="0"/>
                                  </p:stCondLst>
                                  <p:childTnLst>
                                    <p:animScale>
                                      <p:cBhvr>
                                        <p:cTn id="28" dur="2000" fill="hold"/>
                                        <p:tgtEl>
                                          <p:spTgt spid="7"/>
                                        </p:tgtEl>
                                      </p:cBhvr>
                                      <p:by x="50000" y="50000"/>
                                    </p:animScale>
                                  </p:childTnLst>
                                </p:cTn>
                              </p:par>
                              <p:par>
                                <p:cTn id="29" presetID="0" presetClass="path" presetSubtype="0" accel="50000" decel="50000" fill="hold" nodeType="withEffect">
                                  <p:stCondLst>
                                    <p:cond delay="0"/>
                                  </p:stCondLst>
                                  <p:childTnLst>
                                    <p:animMotion origin="layout" path="M 2.77778E-7 -3.33333E-6 L -0.07847 0.27917 " pathEditMode="relative" rAng="0" ptsTypes="AA">
                                      <p:cBhvr>
                                        <p:cTn id="30" dur="2000" fill="hold"/>
                                        <p:tgtEl>
                                          <p:spTgt spid="7"/>
                                        </p:tgtEl>
                                        <p:attrNameLst>
                                          <p:attrName>ppt_x</p:attrName>
                                          <p:attrName>ppt_y</p:attrName>
                                        </p:attrNameLst>
                                      </p:cBhvr>
                                      <p:rCtr x="-3924" y="13958"/>
                                    </p:animMotion>
                                  </p:childTnLst>
                                </p:cTn>
                              </p:par>
                              <p:par>
                                <p:cTn id="31" presetID="0" presetClass="path" presetSubtype="0" accel="50000" decel="50000" fill="hold" grpId="2" nodeType="withEffect">
                                  <p:stCondLst>
                                    <p:cond delay="0"/>
                                  </p:stCondLst>
                                  <p:childTnLst>
                                    <p:animMotion origin="layout" path="M -4.16667E-6 -1.85185E-6 L -0.02135 0.14838 " pathEditMode="relative" rAng="0" ptsTypes="AA">
                                      <p:cBhvr>
                                        <p:cTn id="32" dur="2000" fill="hold"/>
                                        <p:tgtEl>
                                          <p:spTgt spid="8"/>
                                        </p:tgtEl>
                                        <p:attrNameLst>
                                          <p:attrName>ppt_x</p:attrName>
                                          <p:attrName>ppt_y</p:attrName>
                                        </p:attrNameLst>
                                      </p:cBhvr>
                                      <p:rCtr x="-1076" y="7407"/>
                                    </p:animMotion>
                                  </p:childTnLst>
                                </p:cTn>
                              </p:par>
                            </p:childTnLst>
                          </p:cTn>
                        </p:par>
                        <p:par>
                          <p:cTn id="33" fill="hold">
                            <p:stCondLst>
                              <p:cond delay="2000"/>
                            </p:stCondLst>
                            <p:childTnLst>
                              <p:par>
                                <p:cTn id="34" presetID="1"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6" grpId="2" animBg="1"/>
      <p:bldP spid="8" grpId="0" animBg="1"/>
      <p:bldP spid="8" grpId="1" animBg="1"/>
      <p:bldP spid="8" grpId="2"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8"/>
            <a:ext cx="8229600" cy="1143000"/>
          </a:xfrm>
        </p:spPr>
        <p:txBody>
          <a:bodyPr/>
          <a:lstStyle/>
          <a:p>
            <a:pPr algn="ctr"/>
            <a:r>
              <a:rPr lang="en-US" dirty="0">
                <a:latin typeface="Calibri" charset="0"/>
                <a:ea typeface="Calibri" charset="0"/>
                <a:cs typeface="Calibri" charset="0"/>
              </a:rPr>
              <a:t>What is the purpose of lab?</a:t>
            </a:r>
          </a:p>
        </p:txBody>
      </p:sp>
      <p:sp>
        <p:nvSpPr>
          <p:cNvPr id="4" name="Slide Number Placeholder 3"/>
          <p:cNvSpPr>
            <a:spLocks noGrp="1"/>
          </p:cNvSpPr>
          <p:nvPr>
            <p:ph type="sldNum" sz="quarter" idx="12"/>
          </p:nvPr>
        </p:nvSpPr>
        <p:spPr/>
        <p:txBody>
          <a:bodyPr/>
          <a:lstStyle/>
          <a:p>
            <a:fld id="{E3091C8B-3C4B-8E4F-98E3-EFE4386CB005}" type="slidenum">
              <a:rPr lang="en-US" smtClean="0"/>
              <a:t>3</a:t>
            </a:fld>
            <a:endParaRPr lang="en-US"/>
          </a:p>
        </p:txBody>
      </p:sp>
      <p:sp>
        <p:nvSpPr>
          <p:cNvPr id="7" name="TextBox 6"/>
          <p:cNvSpPr txBox="1"/>
          <p:nvPr/>
        </p:nvSpPr>
        <p:spPr>
          <a:xfrm>
            <a:off x="165099" y="6423709"/>
            <a:ext cx="8648701" cy="276999"/>
          </a:xfrm>
          <a:prstGeom prst="rect">
            <a:avLst/>
          </a:prstGeom>
          <a:noFill/>
        </p:spPr>
        <p:txBody>
          <a:bodyPr wrap="square" rtlCol="0">
            <a:spAutoFit/>
          </a:bodyPr>
          <a:lstStyle/>
          <a:p>
            <a:r>
              <a:rPr lang="en-US" sz="1200" dirty="0"/>
              <a:t>Elliott, M. J.; Stewart, K. K.; </a:t>
            </a:r>
            <a:r>
              <a:rPr lang="en-US" sz="1200" dirty="0" err="1"/>
              <a:t>Lagowski</a:t>
            </a:r>
            <a:r>
              <a:rPr lang="en-US" sz="1200" dirty="0"/>
              <a:t>, J. J. (2008). </a:t>
            </a:r>
            <a:r>
              <a:rPr lang="en-US" sz="1200" i="1" dirty="0"/>
              <a:t>Journal of Chemical Education, 85</a:t>
            </a:r>
            <a:r>
              <a:rPr lang="en-US" sz="1200" dirty="0"/>
              <a:t>(1), 145-149.</a:t>
            </a:r>
          </a:p>
        </p:txBody>
      </p:sp>
      <p:graphicFrame>
        <p:nvGraphicFramePr>
          <p:cNvPr id="8" name="Diagram 7"/>
          <p:cNvGraphicFramePr/>
          <p:nvPr/>
        </p:nvGraphicFramePr>
        <p:xfrm>
          <a:off x="457200" y="1054100"/>
          <a:ext cx="8356600" cy="5124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Oval 11"/>
          <p:cNvSpPr>
            <a:spLocks noChangeAspect="1"/>
          </p:cNvSpPr>
          <p:nvPr/>
        </p:nvSpPr>
        <p:spPr>
          <a:xfrm>
            <a:off x="2724149" y="2197100"/>
            <a:ext cx="3530600" cy="3374628"/>
          </a:xfrm>
          <a:prstGeom prst="ellipse">
            <a:avLst/>
          </a:prstGeom>
          <a:solidFill>
            <a:schemeClr val="accent5"/>
          </a:solidFill>
          <a:ln>
            <a:solidFill>
              <a:srgbClr val="FFFFFF"/>
            </a:solidFill>
          </a:ln>
        </p:spPr>
        <p:style>
          <a:lnRef idx="1">
            <a:schemeClr val="accent3"/>
          </a:lnRef>
          <a:fillRef idx="3">
            <a:schemeClr val="accent3"/>
          </a:fillRef>
          <a:effectRef idx="2">
            <a:schemeClr val="accent3"/>
          </a:effectRef>
          <a:fontRef idx="minor">
            <a:schemeClr val="lt1"/>
          </a:fontRef>
        </p:style>
        <p:txBody>
          <a:bodyPr lIns="0" tIns="0" rIns="0" bIns="0" rtlCol="0" anchor="ctr"/>
          <a:lstStyle/>
          <a:p>
            <a:pPr algn="ctr"/>
            <a:r>
              <a:rPr lang="en-US" sz="3000" dirty="0">
                <a:solidFill>
                  <a:schemeClr val="bg1"/>
                </a:solidFill>
              </a:rPr>
              <a:t>Teaching students how to act like a scientist!</a:t>
            </a: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246820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887F7C44-C815-C741-8368-478D71B1E50F}"/>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graphicEl>
                                              <a:dgm id="{C989CF84-B4C6-0D40-AF69-A14CEA0F7AF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graphicEl>
                                              <a:dgm id="{B898AAD3-27EB-0448-ABF5-AA658EACF58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graphicEl>
                                              <a:dgm id="{BA18008B-D9E6-424F-B148-A0A3334F8BC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graphicEl>
                                              <a:dgm id="{889CB0DB-12BE-AD40-8E61-5A7012E90DFC}"/>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graphicEl>
                                              <a:dgm id="{88BDF4F0-908D-0245-A635-900CB52C5408}"/>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graphicEl>
                                              <a:dgm id="{63A82E82-C40D-7E48-A7C6-8B67D8D6E84C}"/>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graphicEl>
                                              <a:dgm id="{36FD08B1-7259-9E41-A06E-B04FEAC4149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D87876AF-6097-0F43-BBB2-44C01EEDE64D}"/>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graphicEl>
                                              <a:dgm id="{55509FCB-A4B9-6F45-B981-0E392DF9E442}"/>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graphicEl>
                                              <a:dgm id="{05B26B62-F797-7846-93B3-E14B80BC0BE9}"/>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graphicEl>
                                              <a:dgm id="{66B2204F-61F3-F649-A38D-5BE58738F068}"/>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C8F154-EA68-6147-9C59-CE5FEBC154E7}"/>
              </a:ext>
            </a:extLst>
          </p:cNvPr>
          <p:cNvSpPr>
            <a:spLocks noGrp="1"/>
          </p:cNvSpPr>
          <p:nvPr>
            <p:ph type="sldNum" sz="quarter" idx="12"/>
          </p:nvPr>
        </p:nvSpPr>
        <p:spPr/>
        <p:txBody>
          <a:bodyPr/>
          <a:lstStyle/>
          <a:p>
            <a:fld id="{DD0CF95F-A26F-D446-96AE-787433217227}" type="slidenum">
              <a:rPr lang="en-US" smtClean="0"/>
              <a:t>30</a:t>
            </a:fld>
            <a:endParaRPr lang="en-US"/>
          </a:p>
        </p:txBody>
      </p:sp>
      <p:sp>
        <p:nvSpPr>
          <p:cNvPr id="10" name="Rectangle: Rounded Corners 2">
            <a:extLst>
              <a:ext uri="{FF2B5EF4-FFF2-40B4-BE49-F238E27FC236}">
                <a16:creationId xmlns:a16="http://schemas.microsoft.com/office/drawing/2014/main" id="{802615AF-B6C8-8D46-A116-0B6C0C3ED5FB}"/>
              </a:ext>
            </a:extLst>
          </p:cNvPr>
          <p:cNvSpPr/>
          <p:nvPr/>
        </p:nvSpPr>
        <p:spPr>
          <a:xfrm>
            <a:off x="1662185" y="2300285"/>
            <a:ext cx="5952977" cy="12151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US" altLang="en-US" sz="2400" dirty="0">
                <a:solidFill>
                  <a:schemeClr val="bg1"/>
                </a:solidFill>
                <a:latin typeface="Calibri" panose="020F0502020204030204" pitchFamily="34" charset="0"/>
                <a:ea typeface="Georgia" panose="02040502050405020303" pitchFamily="18" charset="0"/>
                <a:cs typeface="Calibri" panose="020F0502020204030204" pitchFamily="34" charset="0"/>
              </a:rPr>
              <a:t>Evidence:</a:t>
            </a:r>
            <a:r>
              <a:rPr lang="en-US" altLang="en-US" sz="2400" dirty="0">
                <a:solidFill>
                  <a:schemeClr val="bg1"/>
                </a:solidFill>
                <a:latin typeface="Calibri" panose="020F0502020204030204" pitchFamily="34" charset="0"/>
                <a:cs typeface="Calibri" panose="020F0502020204030204" pitchFamily="34" charset="0"/>
              </a:rPr>
              <a:t> </a:t>
            </a:r>
            <a:r>
              <a:rPr lang="en-US" altLang="en-US" sz="2400" dirty="0">
                <a:solidFill>
                  <a:schemeClr val="bg1"/>
                </a:solidFill>
                <a:latin typeface="Calibri" panose="020F0502020204030204" pitchFamily="34" charset="0"/>
                <a:ea typeface="Georgia" panose="02040502050405020303" pitchFamily="18" charset="0"/>
                <a:cs typeface="Calibri" panose="020F0502020204030204" pitchFamily="34" charset="0"/>
              </a:rPr>
              <a:t>based on data, observation, measurement, findings from other studies</a:t>
            </a:r>
            <a:endParaRPr lang="en-US" altLang="en-US" sz="2400" dirty="0">
              <a:solidFill>
                <a:schemeClr val="bg1"/>
              </a:solidFill>
              <a:latin typeface="Calibri" panose="020F0502020204030204" pitchFamily="34" charset="0"/>
              <a:cs typeface="Calibri" panose="020F0502020204030204" pitchFamily="34" charset="0"/>
            </a:endParaRPr>
          </a:p>
        </p:txBody>
      </p:sp>
      <p:sp>
        <p:nvSpPr>
          <p:cNvPr id="11" name="Rectangle: Rounded Corners 3">
            <a:extLst>
              <a:ext uri="{FF2B5EF4-FFF2-40B4-BE49-F238E27FC236}">
                <a16:creationId xmlns:a16="http://schemas.microsoft.com/office/drawing/2014/main" id="{44D9DFE5-DDE2-B741-A23C-53A619092674}"/>
              </a:ext>
            </a:extLst>
          </p:cNvPr>
          <p:cNvSpPr/>
          <p:nvPr/>
        </p:nvSpPr>
        <p:spPr>
          <a:xfrm>
            <a:off x="1662186" y="183789"/>
            <a:ext cx="5952977" cy="1093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258763" algn="ctr" eaLnBrk="0" fontAlgn="base" hangingPunct="0">
              <a:spcBef>
                <a:spcPct val="0"/>
              </a:spcBef>
              <a:spcAft>
                <a:spcPct val="0"/>
              </a:spcAft>
            </a:pPr>
            <a:r>
              <a:rPr lang="en-US" altLang="en-US" sz="2400" dirty="0">
                <a:solidFill>
                  <a:schemeClr val="bg1"/>
                </a:solidFill>
                <a:latin typeface="Calibri" panose="020F0502020204030204" pitchFamily="34" charset="0"/>
                <a:ea typeface="Georgia" panose="02040502050405020303" pitchFamily="18" charset="0"/>
                <a:cs typeface="Calibri" panose="020F0502020204030204" pitchFamily="34" charset="0"/>
              </a:rPr>
              <a:t>An explanation, conclusion, generalization to a research question</a:t>
            </a:r>
            <a:endParaRPr lang="en-US" altLang="en-US" sz="2400" dirty="0">
              <a:solidFill>
                <a:schemeClr val="bg1"/>
              </a:solidFill>
              <a:latin typeface="Calibri" panose="020F0502020204030204" pitchFamily="34" charset="0"/>
              <a:cs typeface="Calibri" panose="020F0502020204030204" pitchFamily="34" charset="0"/>
            </a:endParaRPr>
          </a:p>
        </p:txBody>
      </p:sp>
      <p:sp>
        <p:nvSpPr>
          <p:cNvPr id="12" name="Rectangle: Rounded Corners 4">
            <a:extLst>
              <a:ext uri="{FF2B5EF4-FFF2-40B4-BE49-F238E27FC236}">
                <a16:creationId xmlns:a16="http://schemas.microsoft.com/office/drawing/2014/main" id="{19E21CBB-9FFB-5D43-9297-9803BDB83108}"/>
              </a:ext>
            </a:extLst>
          </p:cNvPr>
          <p:cNvSpPr/>
          <p:nvPr/>
        </p:nvSpPr>
        <p:spPr>
          <a:xfrm>
            <a:off x="1721382" y="4538258"/>
            <a:ext cx="5834580" cy="13085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0" fontAlgn="base" hangingPunct="0">
              <a:spcBef>
                <a:spcPct val="0"/>
              </a:spcBef>
              <a:spcAft>
                <a:spcPct val="0"/>
              </a:spcAft>
            </a:pPr>
            <a:r>
              <a:rPr lang="en-US" altLang="en-US" sz="2400" dirty="0">
                <a:solidFill>
                  <a:schemeClr val="bg1"/>
                </a:solidFill>
                <a:latin typeface="Calibri" panose="020F0502020204030204" pitchFamily="34" charset="0"/>
                <a:ea typeface="Georgia" panose="02040502050405020303" pitchFamily="18" charset="0"/>
                <a:cs typeface="Calibri" panose="020F0502020204030204" pitchFamily="34" charset="0"/>
              </a:rPr>
              <a:t>Rationale:</a:t>
            </a:r>
            <a:r>
              <a:rPr lang="en-US" altLang="en-US" sz="2400" dirty="0">
                <a:solidFill>
                  <a:schemeClr val="bg1"/>
                </a:solidFill>
                <a:latin typeface="Calibri" panose="020F0502020204030204" pitchFamily="34" charset="0"/>
                <a:cs typeface="Calibri" panose="020F0502020204030204" pitchFamily="34" charset="0"/>
              </a:rPr>
              <a:t> </a:t>
            </a:r>
            <a:r>
              <a:rPr lang="en-US" altLang="en-US" sz="2400" dirty="0">
                <a:solidFill>
                  <a:schemeClr val="bg1"/>
                </a:solidFill>
                <a:latin typeface="Calibri" panose="020F0502020204030204" pitchFamily="34" charset="0"/>
                <a:ea typeface="Georgia" panose="02040502050405020303" pitchFamily="18" charset="0"/>
                <a:cs typeface="Calibri" panose="020F0502020204030204" pitchFamily="34" charset="0"/>
              </a:rPr>
              <a:t>justifies the evidence through principles, concepts, models, assumptions</a:t>
            </a:r>
            <a:endParaRPr lang="en-US" altLang="en-US" sz="2400" dirty="0">
              <a:solidFill>
                <a:schemeClr val="bg1"/>
              </a:solidFill>
              <a:latin typeface="Calibri" panose="020F0502020204030204" pitchFamily="34" charset="0"/>
              <a:cs typeface="Calibri" panose="020F0502020204030204" pitchFamily="34" charset="0"/>
            </a:endParaRPr>
          </a:p>
        </p:txBody>
      </p:sp>
      <p:sp>
        <p:nvSpPr>
          <p:cNvPr id="13" name="Arrow: Down 9">
            <a:extLst>
              <a:ext uri="{FF2B5EF4-FFF2-40B4-BE49-F238E27FC236}">
                <a16:creationId xmlns:a16="http://schemas.microsoft.com/office/drawing/2014/main" id="{D260CDB2-143D-C745-8D3B-0B32B0A79C38}"/>
              </a:ext>
            </a:extLst>
          </p:cNvPr>
          <p:cNvSpPr/>
          <p:nvPr/>
        </p:nvSpPr>
        <p:spPr>
          <a:xfrm>
            <a:off x="3371358" y="1277426"/>
            <a:ext cx="2534632" cy="978408"/>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JM" sz="2000" dirty="0"/>
              <a:t>supported by</a:t>
            </a:r>
          </a:p>
        </p:txBody>
      </p:sp>
      <p:sp>
        <p:nvSpPr>
          <p:cNvPr id="14" name="Arrow: Down 10">
            <a:extLst>
              <a:ext uri="{FF2B5EF4-FFF2-40B4-BE49-F238E27FC236}">
                <a16:creationId xmlns:a16="http://schemas.microsoft.com/office/drawing/2014/main" id="{68DC076B-BD3E-6843-8909-ECC673C704E1}"/>
              </a:ext>
            </a:extLst>
          </p:cNvPr>
          <p:cNvSpPr/>
          <p:nvPr/>
        </p:nvSpPr>
        <p:spPr>
          <a:xfrm>
            <a:off x="3433506" y="3515399"/>
            <a:ext cx="2410333" cy="978408"/>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JM" sz="2000" dirty="0"/>
              <a:t>justified by</a:t>
            </a:r>
          </a:p>
        </p:txBody>
      </p:sp>
      <p:sp>
        <p:nvSpPr>
          <p:cNvPr id="15" name="TextBox 14">
            <a:extLst>
              <a:ext uri="{FF2B5EF4-FFF2-40B4-BE49-F238E27FC236}">
                <a16:creationId xmlns:a16="http://schemas.microsoft.com/office/drawing/2014/main" id="{18751F41-9806-3F49-978D-28A145CE3D2B}"/>
              </a:ext>
            </a:extLst>
          </p:cNvPr>
          <p:cNvSpPr txBox="1"/>
          <p:nvPr/>
        </p:nvSpPr>
        <p:spPr>
          <a:xfrm>
            <a:off x="365677" y="6311899"/>
            <a:ext cx="5377899" cy="276999"/>
          </a:xfrm>
          <a:prstGeom prst="rect">
            <a:avLst/>
          </a:prstGeom>
          <a:noFill/>
        </p:spPr>
        <p:txBody>
          <a:bodyPr wrap="square" rtlCol="0">
            <a:spAutoFit/>
          </a:bodyPr>
          <a:lstStyle/>
          <a:p>
            <a:r>
              <a:rPr lang="en-JM" sz="1200" dirty="0"/>
              <a:t>Sampson, V., Grooms, J., &amp; Walker,  J.P. (2011). </a:t>
            </a:r>
            <a:r>
              <a:rPr lang="en-JM" sz="1200" i="1" dirty="0"/>
              <a:t>Science Education</a:t>
            </a:r>
            <a:r>
              <a:rPr lang="en-JM" sz="1200" dirty="0"/>
              <a:t>, </a:t>
            </a:r>
            <a:r>
              <a:rPr lang="en-JM" sz="1200" i="1" dirty="0"/>
              <a:t>95</a:t>
            </a:r>
            <a:r>
              <a:rPr lang="en-JM" sz="1200" dirty="0"/>
              <a:t> (2), 217-257.</a:t>
            </a:r>
            <a:endParaRPr lang="en-JM" dirty="0"/>
          </a:p>
        </p:txBody>
      </p:sp>
      <p:pic>
        <p:nvPicPr>
          <p:cNvPr id="16" name="Picture 15">
            <a:extLst>
              <a:ext uri="{FF2B5EF4-FFF2-40B4-BE49-F238E27FC236}">
                <a16:creationId xmlns:a16="http://schemas.microsoft.com/office/drawing/2014/main" id="{56FCA831-9B7F-994C-83A0-AD1DD7317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41931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F4A2-8721-4346-BE7D-E451AAF0FC9F}"/>
              </a:ext>
            </a:extLst>
          </p:cNvPr>
          <p:cNvSpPr>
            <a:spLocks noGrp="1"/>
          </p:cNvSpPr>
          <p:nvPr>
            <p:ph type="title"/>
          </p:nvPr>
        </p:nvSpPr>
        <p:spPr/>
        <p:txBody>
          <a:bodyPr/>
          <a:lstStyle/>
          <a:p>
            <a:pPr algn="ctr"/>
            <a:r>
              <a:rPr lang="en-US" dirty="0">
                <a:latin typeface="Calibri" panose="020F0502020204030204" pitchFamily="34" charset="0"/>
                <a:cs typeface="Calibri" panose="020F0502020204030204" pitchFamily="34" charset="0"/>
              </a:rPr>
              <a:t>Trial #1: Methods</a:t>
            </a:r>
          </a:p>
        </p:txBody>
      </p:sp>
      <p:sp>
        <p:nvSpPr>
          <p:cNvPr id="3" name="Content Placeholder 2">
            <a:extLst>
              <a:ext uri="{FF2B5EF4-FFF2-40B4-BE49-F238E27FC236}">
                <a16:creationId xmlns:a16="http://schemas.microsoft.com/office/drawing/2014/main" id="{F9640C4A-9C6E-8644-B408-46FAE64DBF79}"/>
              </a:ext>
            </a:extLst>
          </p:cNvPr>
          <p:cNvSpPr>
            <a:spLocks noGrp="1"/>
          </p:cNvSpPr>
          <p:nvPr>
            <p:ph idx="1"/>
          </p:nvPr>
        </p:nvSpPr>
        <p:spPr>
          <a:xfrm>
            <a:off x="628650" y="4142581"/>
            <a:ext cx="7886700" cy="1204912"/>
          </a:xfrm>
        </p:spPr>
        <p:txBody>
          <a:bodyPr>
            <a:normAutofit/>
          </a:bodyPr>
          <a:lstStyle/>
          <a:p>
            <a:pPr marL="0" indent="0" algn="ctr">
              <a:buNone/>
            </a:pPr>
            <a:r>
              <a:rPr lang="en-US"/>
              <a:t>Inter-rater </a:t>
            </a:r>
            <a:r>
              <a:rPr lang="en-US" dirty="0"/>
              <a:t>Reliability</a:t>
            </a:r>
          </a:p>
          <a:p>
            <a:pPr marL="0" indent="0" algn="ctr">
              <a:buNone/>
            </a:pPr>
            <a:r>
              <a:rPr lang="en-US" dirty="0"/>
              <a:t>5 raters, agreement 0.86-1.00</a:t>
            </a:r>
          </a:p>
        </p:txBody>
      </p:sp>
      <p:sp>
        <p:nvSpPr>
          <p:cNvPr id="4" name="Slide Number Placeholder 3">
            <a:extLst>
              <a:ext uri="{FF2B5EF4-FFF2-40B4-BE49-F238E27FC236}">
                <a16:creationId xmlns:a16="http://schemas.microsoft.com/office/drawing/2014/main" id="{69249908-0453-A24D-B190-83C6172DC8F6}"/>
              </a:ext>
            </a:extLst>
          </p:cNvPr>
          <p:cNvSpPr>
            <a:spLocks noGrp="1"/>
          </p:cNvSpPr>
          <p:nvPr>
            <p:ph type="sldNum" sz="quarter" idx="12"/>
          </p:nvPr>
        </p:nvSpPr>
        <p:spPr/>
        <p:txBody>
          <a:bodyPr/>
          <a:lstStyle/>
          <a:p>
            <a:fld id="{DD0CF95F-A26F-D446-96AE-787433217227}" type="slidenum">
              <a:rPr lang="en-US" smtClean="0"/>
              <a:t>31</a:t>
            </a:fld>
            <a:endParaRPr lang="en-US"/>
          </a:p>
        </p:txBody>
      </p:sp>
      <p:sp>
        <p:nvSpPr>
          <p:cNvPr id="5" name="Rounded Rectangle 4">
            <a:extLst>
              <a:ext uri="{FF2B5EF4-FFF2-40B4-BE49-F238E27FC236}">
                <a16:creationId xmlns:a16="http://schemas.microsoft.com/office/drawing/2014/main" id="{D32CCBC6-1604-6041-BF27-503977F7D856}"/>
              </a:ext>
            </a:extLst>
          </p:cNvPr>
          <p:cNvSpPr/>
          <p:nvPr/>
        </p:nvSpPr>
        <p:spPr>
          <a:xfrm>
            <a:off x="2836068" y="1418431"/>
            <a:ext cx="3471863" cy="814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200 Total Participants</a:t>
            </a:r>
          </a:p>
        </p:txBody>
      </p:sp>
      <p:cxnSp>
        <p:nvCxnSpPr>
          <p:cNvPr id="7" name="Straight Arrow Connector 6">
            <a:extLst>
              <a:ext uri="{FF2B5EF4-FFF2-40B4-BE49-F238E27FC236}">
                <a16:creationId xmlns:a16="http://schemas.microsoft.com/office/drawing/2014/main" id="{AFABD60E-1708-E149-8A79-AF3F9C3C234B}"/>
              </a:ext>
            </a:extLst>
          </p:cNvPr>
          <p:cNvCxnSpPr>
            <a:cxnSpLocks/>
          </p:cNvCxnSpPr>
          <p:nvPr/>
        </p:nvCxnSpPr>
        <p:spPr>
          <a:xfrm flipH="1">
            <a:off x="3786186" y="2232818"/>
            <a:ext cx="742950" cy="511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91295F3-340A-1449-AC39-A0E599107E7D}"/>
              </a:ext>
            </a:extLst>
          </p:cNvPr>
          <p:cNvCxnSpPr>
            <a:cxnSpLocks/>
            <a:stCxn id="5" idx="2"/>
          </p:cNvCxnSpPr>
          <p:nvPr/>
        </p:nvCxnSpPr>
        <p:spPr>
          <a:xfrm>
            <a:off x="4572000" y="2232818"/>
            <a:ext cx="842962" cy="511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CAA70ACA-E892-AE40-B47E-DBB4D3707D5B}"/>
              </a:ext>
            </a:extLst>
          </p:cNvPr>
          <p:cNvSpPr/>
          <p:nvPr/>
        </p:nvSpPr>
        <p:spPr>
          <a:xfrm>
            <a:off x="728662" y="2743994"/>
            <a:ext cx="3471863" cy="81438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100 General Chemistry 1 (CLUE)</a:t>
            </a:r>
          </a:p>
        </p:txBody>
      </p:sp>
      <p:sp>
        <p:nvSpPr>
          <p:cNvPr id="11" name="Rounded Rectangle 10">
            <a:extLst>
              <a:ext uri="{FF2B5EF4-FFF2-40B4-BE49-F238E27FC236}">
                <a16:creationId xmlns:a16="http://schemas.microsoft.com/office/drawing/2014/main" id="{1FBFD1AA-637D-E54E-809E-695B4576E2DE}"/>
              </a:ext>
            </a:extLst>
          </p:cNvPr>
          <p:cNvSpPr/>
          <p:nvPr/>
        </p:nvSpPr>
        <p:spPr>
          <a:xfrm>
            <a:off x="5043487" y="2743993"/>
            <a:ext cx="3471863" cy="81438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100 General Chemistry 2 (Traditional)</a:t>
            </a:r>
          </a:p>
        </p:txBody>
      </p:sp>
      <p:pic>
        <p:nvPicPr>
          <p:cNvPr id="13" name="Picture 12">
            <a:extLst>
              <a:ext uri="{FF2B5EF4-FFF2-40B4-BE49-F238E27FC236}">
                <a16:creationId xmlns:a16="http://schemas.microsoft.com/office/drawing/2014/main" id="{8AF9D7FD-2F2D-294B-B9CC-D11CA3051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1356458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BBE599-44C1-3441-A561-649DEC537651}"/>
              </a:ext>
            </a:extLst>
          </p:cNvPr>
          <p:cNvSpPr>
            <a:spLocks noGrp="1"/>
          </p:cNvSpPr>
          <p:nvPr>
            <p:ph type="sldNum" sz="quarter" idx="12"/>
          </p:nvPr>
        </p:nvSpPr>
        <p:spPr/>
        <p:txBody>
          <a:bodyPr/>
          <a:lstStyle/>
          <a:p>
            <a:fld id="{DD0CF95F-A26F-D446-96AE-787433217227}" type="slidenum">
              <a:rPr lang="en-US" smtClean="0"/>
              <a:t>32</a:t>
            </a:fld>
            <a:endParaRPr lang="en-US"/>
          </a:p>
        </p:txBody>
      </p:sp>
      <p:graphicFrame>
        <p:nvGraphicFramePr>
          <p:cNvPr id="5" name="Table 4">
            <a:extLst>
              <a:ext uri="{FF2B5EF4-FFF2-40B4-BE49-F238E27FC236}">
                <a16:creationId xmlns:a16="http://schemas.microsoft.com/office/drawing/2014/main" id="{97881236-863A-7C40-8AA6-8796F861ADE8}"/>
              </a:ext>
            </a:extLst>
          </p:cNvPr>
          <p:cNvGraphicFramePr>
            <a:graphicFrameLocks noGrp="1"/>
          </p:cNvGraphicFramePr>
          <p:nvPr/>
        </p:nvGraphicFramePr>
        <p:xfrm>
          <a:off x="207065" y="1284551"/>
          <a:ext cx="8743950" cy="3375914"/>
        </p:xfrm>
        <a:graphic>
          <a:graphicData uri="http://schemas.openxmlformats.org/drawingml/2006/table">
            <a:tbl>
              <a:tblPr firstRow="1" bandRow="1">
                <a:tableStyleId>{5C22544A-7EE6-4342-B048-85BDC9FD1C3A}</a:tableStyleId>
              </a:tblPr>
              <a:tblGrid>
                <a:gridCol w="2113863">
                  <a:extLst>
                    <a:ext uri="{9D8B030D-6E8A-4147-A177-3AD203B41FA5}">
                      <a16:colId xmlns:a16="http://schemas.microsoft.com/office/drawing/2014/main" val="1230859909"/>
                    </a:ext>
                  </a:extLst>
                </a:gridCol>
                <a:gridCol w="2452628">
                  <a:extLst>
                    <a:ext uri="{9D8B030D-6E8A-4147-A177-3AD203B41FA5}">
                      <a16:colId xmlns:a16="http://schemas.microsoft.com/office/drawing/2014/main" val="208324617"/>
                    </a:ext>
                  </a:extLst>
                </a:gridCol>
                <a:gridCol w="2008119">
                  <a:extLst>
                    <a:ext uri="{9D8B030D-6E8A-4147-A177-3AD203B41FA5}">
                      <a16:colId xmlns:a16="http://schemas.microsoft.com/office/drawing/2014/main" val="3266749121"/>
                    </a:ext>
                  </a:extLst>
                </a:gridCol>
                <a:gridCol w="2169340">
                  <a:extLst>
                    <a:ext uri="{9D8B030D-6E8A-4147-A177-3AD203B41FA5}">
                      <a16:colId xmlns:a16="http://schemas.microsoft.com/office/drawing/2014/main" val="1352513013"/>
                    </a:ext>
                  </a:extLst>
                </a:gridCol>
              </a:tblGrid>
              <a:tr h="661752">
                <a:tc>
                  <a:txBody>
                    <a:bodyPr/>
                    <a:lstStyle/>
                    <a:p>
                      <a:pPr algn="ctr"/>
                      <a:r>
                        <a:rPr lang="en-JM" dirty="0"/>
                        <a:t>Evidence Statement</a:t>
                      </a:r>
                    </a:p>
                  </a:txBody>
                  <a:tcPr/>
                </a:tc>
                <a:tc>
                  <a:txBody>
                    <a:bodyPr/>
                    <a:lstStyle/>
                    <a:p>
                      <a:pPr algn="ctr"/>
                      <a:r>
                        <a:rPr lang="en-JM" dirty="0"/>
                        <a:t>Level 0                   (illogical, incoherent, inconsistent)</a:t>
                      </a:r>
                    </a:p>
                  </a:txBody>
                  <a:tcPr>
                    <a:solidFill>
                      <a:schemeClr val="accent2"/>
                    </a:solidFill>
                  </a:tcPr>
                </a:tc>
                <a:tc>
                  <a:txBody>
                    <a:bodyPr/>
                    <a:lstStyle/>
                    <a:p>
                      <a:pPr algn="ctr"/>
                      <a:r>
                        <a:rPr lang="en-JM" dirty="0"/>
                        <a:t>Level 1          (Partially coherent)</a:t>
                      </a:r>
                    </a:p>
                  </a:txBody>
                  <a:tcPr>
                    <a:solidFill>
                      <a:schemeClr val="accent3"/>
                    </a:solidFill>
                  </a:tcPr>
                </a:tc>
                <a:tc>
                  <a:txBody>
                    <a:bodyPr/>
                    <a:lstStyle/>
                    <a:p>
                      <a:pPr algn="ctr"/>
                      <a:r>
                        <a:rPr lang="en-JM" dirty="0"/>
                        <a:t>Level 2               (Logical, coherent, consistent)</a:t>
                      </a:r>
                    </a:p>
                  </a:txBody>
                  <a:tcPr>
                    <a:solidFill>
                      <a:schemeClr val="accent4"/>
                    </a:solidFill>
                  </a:tcPr>
                </a:tc>
                <a:extLst>
                  <a:ext uri="{0D108BD9-81ED-4DB2-BD59-A6C34878D82A}">
                    <a16:rowId xmlns:a16="http://schemas.microsoft.com/office/drawing/2014/main" val="1252326905"/>
                  </a:ext>
                </a:extLst>
              </a:tr>
              <a:tr h="1055614">
                <a:tc>
                  <a:txBody>
                    <a:bodyPr/>
                    <a:lstStyle/>
                    <a:p>
                      <a:r>
                        <a:rPr lang="en-JM" sz="2000" dirty="0"/>
                        <a:t>Explain (reason) how data /evidence support claim (EE)</a:t>
                      </a:r>
                    </a:p>
                    <a:p>
                      <a:endParaRPr lang="en-JM" sz="2000" dirty="0"/>
                    </a:p>
                  </a:txBody>
                  <a:tcPr/>
                </a:tc>
                <a:tc>
                  <a:txBody>
                    <a:bodyPr/>
                    <a:lstStyle/>
                    <a:p>
                      <a:pPr>
                        <a:lnSpc>
                          <a:spcPct val="107000"/>
                        </a:lnSpc>
                        <a:spcAft>
                          <a:spcPts val="800"/>
                        </a:spcAft>
                      </a:pPr>
                      <a:r>
                        <a:rPr lang="en-JM" sz="2000" dirty="0">
                          <a:effectLst/>
                          <a:latin typeface="Calibri" panose="020F0502020204030204" pitchFamily="34" charset="0"/>
                          <a:ea typeface="Calibri" panose="020F0502020204030204" pitchFamily="34" charset="0"/>
                          <a:cs typeface="Calibri" panose="020F0502020204030204" pitchFamily="34" charset="0"/>
                        </a:rPr>
                        <a:t>Reasoning does not connect to either evidence/theory</a:t>
                      </a:r>
                    </a:p>
                    <a:p>
                      <a:pPr>
                        <a:lnSpc>
                          <a:spcPct val="107000"/>
                        </a:lnSpc>
                        <a:spcAft>
                          <a:spcPts val="800"/>
                        </a:spcAft>
                      </a:pPr>
                      <a:r>
                        <a:rPr lang="en-JM" sz="2000" dirty="0">
                          <a:effectLst/>
                          <a:latin typeface="Calibri" panose="020F0502020204030204" pitchFamily="34" charset="0"/>
                          <a:ea typeface="Calibri" panose="020F0502020204030204" pitchFamily="34" charset="0"/>
                          <a:cs typeface="Calibri" panose="020F0502020204030204" pitchFamily="34" charset="0"/>
                        </a:rPr>
                        <a:t>Reasoning connects to evidence/theory but inconsistent with initial claim</a:t>
                      </a:r>
                    </a:p>
                  </a:txBody>
                  <a:tcPr/>
                </a:tc>
                <a:tc>
                  <a:txBody>
                    <a:bodyPr/>
                    <a:lstStyle/>
                    <a:p>
                      <a:r>
                        <a:rPr lang="en-JM" sz="2000" dirty="0"/>
                        <a:t>Reasoning connects to evidence OR theory, and consistent with initial claim</a:t>
                      </a:r>
                    </a:p>
                  </a:txBody>
                  <a:tcPr/>
                </a:tc>
                <a:tc>
                  <a:txBody>
                    <a:bodyPr/>
                    <a:lstStyle/>
                    <a:p>
                      <a:r>
                        <a:rPr lang="en-JM" sz="2000" dirty="0"/>
                        <a:t>Reasoning connects to both evidence and theory and consistent with initial claim</a:t>
                      </a:r>
                    </a:p>
                  </a:txBody>
                  <a:tcPr/>
                </a:tc>
                <a:extLst>
                  <a:ext uri="{0D108BD9-81ED-4DB2-BD59-A6C34878D82A}">
                    <a16:rowId xmlns:a16="http://schemas.microsoft.com/office/drawing/2014/main" val="1961069411"/>
                  </a:ext>
                </a:extLst>
              </a:tr>
            </a:tbl>
          </a:graphicData>
        </a:graphic>
      </p:graphicFrame>
      <p:sp>
        <p:nvSpPr>
          <p:cNvPr id="9" name="TextBox 8">
            <a:extLst>
              <a:ext uri="{FF2B5EF4-FFF2-40B4-BE49-F238E27FC236}">
                <a16:creationId xmlns:a16="http://schemas.microsoft.com/office/drawing/2014/main" id="{984FF723-A9A0-7D44-92ED-A5DC4F5F3562}"/>
              </a:ext>
            </a:extLst>
          </p:cNvPr>
          <p:cNvSpPr txBox="1"/>
          <p:nvPr/>
        </p:nvSpPr>
        <p:spPr>
          <a:xfrm>
            <a:off x="0" y="0"/>
            <a:ext cx="6958013" cy="1065676"/>
          </a:xfrm>
          <a:prstGeom prst="rect">
            <a:avLst/>
          </a:prstGeom>
          <a:solidFill>
            <a:schemeClr val="bg1"/>
          </a:solidFill>
          <a:ln w="57150">
            <a:noFill/>
          </a:ln>
        </p:spPr>
        <p:txBody>
          <a:bodyPr wrap="square" rtlCol="0">
            <a:spAutoFit/>
          </a:bodyPr>
          <a:lstStyle/>
          <a:p>
            <a:pPr>
              <a:lnSpc>
                <a:spcPct val="107000"/>
              </a:lnSpc>
              <a:spcAft>
                <a:spcPts val="0"/>
              </a:spcAft>
            </a:pPr>
            <a:r>
              <a:rPr lang="en-JM" sz="2000" dirty="0">
                <a:latin typeface="Calibri" panose="020F0502020204030204" pitchFamily="34" charset="0"/>
                <a:ea typeface="Calibri" panose="020F0502020204030204" pitchFamily="34" charset="0"/>
                <a:cs typeface="Calibri" panose="020F0502020204030204" pitchFamily="34" charset="0"/>
              </a:rPr>
              <a:t>My calculations…</a:t>
            </a:r>
          </a:p>
          <a:p>
            <a:pPr marL="342900" indent="-342900">
              <a:lnSpc>
                <a:spcPct val="107000"/>
              </a:lnSpc>
              <a:spcAft>
                <a:spcPts val="0"/>
              </a:spcAft>
              <a:buFont typeface="Arial" panose="020B0604020202020204" pitchFamily="34" charset="0"/>
              <a:buChar char="•"/>
            </a:pPr>
            <a:r>
              <a:rPr lang="en-JM" sz="2000" dirty="0">
                <a:latin typeface="Calibri" panose="020F0502020204030204" pitchFamily="34" charset="0"/>
                <a:ea typeface="Noto Sans Symbols"/>
                <a:cs typeface="Calibri" panose="020F0502020204030204" pitchFamily="34" charset="0"/>
              </a:rPr>
              <a:t>supports the phlogiston theory because</a:t>
            </a:r>
          </a:p>
          <a:p>
            <a:pPr marL="342900" indent="-342900">
              <a:lnSpc>
                <a:spcPct val="107000"/>
              </a:lnSpc>
              <a:spcAft>
                <a:spcPts val="0"/>
              </a:spcAft>
              <a:buFont typeface="Arial" panose="020B0604020202020204" pitchFamily="34" charset="0"/>
              <a:buChar char="•"/>
            </a:pPr>
            <a:r>
              <a:rPr lang="en-JM" sz="2000" dirty="0">
                <a:latin typeface="Calibri" panose="020F0502020204030204" pitchFamily="34" charset="0"/>
                <a:ea typeface="Noto Sans Symbols"/>
                <a:cs typeface="Calibri" panose="020F0502020204030204" pitchFamily="34" charset="0"/>
              </a:rPr>
              <a:t>refutes the phlogiston theory because</a:t>
            </a:r>
            <a:endParaRPr lang="en-JM" sz="2000" dirty="0">
              <a:latin typeface="Noto Sans Symbols"/>
              <a:ea typeface="Noto Sans Symbols"/>
              <a:cs typeface="Noto Sans Symbols"/>
            </a:endParaRPr>
          </a:p>
        </p:txBody>
      </p:sp>
      <p:pic>
        <p:nvPicPr>
          <p:cNvPr id="10" name="Picture 9">
            <a:extLst>
              <a:ext uri="{FF2B5EF4-FFF2-40B4-BE49-F238E27FC236}">
                <a16:creationId xmlns:a16="http://schemas.microsoft.com/office/drawing/2014/main" id="{9A30C08D-A552-084F-ADEE-00AEE2E72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250802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1104A9-EB7A-EE43-ACF2-10DABD3951DA}"/>
              </a:ext>
            </a:extLst>
          </p:cNvPr>
          <p:cNvSpPr>
            <a:spLocks noGrp="1"/>
          </p:cNvSpPr>
          <p:nvPr>
            <p:ph type="sldNum" sz="quarter" idx="12"/>
          </p:nvPr>
        </p:nvSpPr>
        <p:spPr/>
        <p:txBody>
          <a:bodyPr/>
          <a:lstStyle/>
          <a:p>
            <a:fld id="{DD0CF95F-A26F-D446-96AE-787433217227}" type="slidenum">
              <a:rPr lang="en-US" smtClean="0"/>
              <a:t>33</a:t>
            </a:fld>
            <a:endParaRPr lang="en-US"/>
          </a:p>
        </p:txBody>
      </p:sp>
      <p:sp>
        <p:nvSpPr>
          <p:cNvPr id="5" name="TextBox 4">
            <a:extLst>
              <a:ext uri="{FF2B5EF4-FFF2-40B4-BE49-F238E27FC236}">
                <a16:creationId xmlns:a16="http://schemas.microsoft.com/office/drawing/2014/main" id="{13D58F23-3A10-2541-BD24-80A17C8A6396}"/>
              </a:ext>
            </a:extLst>
          </p:cNvPr>
          <p:cNvSpPr txBox="1"/>
          <p:nvPr/>
        </p:nvSpPr>
        <p:spPr>
          <a:xfrm>
            <a:off x="0" y="0"/>
            <a:ext cx="6958013" cy="1065676"/>
          </a:xfrm>
          <a:prstGeom prst="rect">
            <a:avLst/>
          </a:prstGeom>
          <a:solidFill>
            <a:schemeClr val="bg1"/>
          </a:solidFill>
          <a:ln w="57150">
            <a:noFill/>
          </a:ln>
        </p:spPr>
        <p:txBody>
          <a:bodyPr wrap="square" rtlCol="0">
            <a:spAutoFit/>
          </a:bodyPr>
          <a:lstStyle/>
          <a:p>
            <a:pPr>
              <a:lnSpc>
                <a:spcPct val="107000"/>
              </a:lnSpc>
              <a:spcAft>
                <a:spcPts val="0"/>
              </a:spcAft>
            </a:pPr>
            <a:r>
              <a:rPr lang="en-JM" sz="2000" dirty="0">
                <a:latin typeface="Calibri" panose="020F0502020204030204" pitchFamily="34" charset="0"/>
                <a:ea typeface="Calibri" panose="020F0502020204030204" pitchFamily="34" charset="0"/>
                <a:cs typeface="Calibri" panose="020F0502020204030204" pitchFamily="34" charset="0"/>
              </a:rPr>
              <a:t>My calculations…</a:t>
            </a:r>
          </a:p>
          <a:p>
            <a:pPr marL="342900" indent="-342900">
              <a:lnSpc>
                <a:spcPct val="107000"/>
              </a:lnSpc>
              <a:spcAft>
                <a:spcPts val="0"/>
              </a:spcAft>
              <a:buFont typeface="Arial" panose="020B0604020202020204" pitchFamily="34" charset="0"/>
              <a:buChar char="•"/>
            </a:pPr>
            <a:r>
              <a:rPr lang="en-JM" sz="2000" dirty="0">
                <a:latin typeface="Calibri" panose="020F0502020204030204" pitchFamily="34" charset="0"/>
                <a:ea typeface="Noto Sans Symbols"/>
                <a:cs typeface="Calibri" panose="020F0502020204030204" pitchFamily="34" charset="0"/>
              </a:rPr>
              <a:t>supports the phlogiston theory because</a:t>
            </a:r>
          </a:p>
          <a:p>
            <a:pPr marL="342900" indent="-342900">
              <a:lnSpc>
                <a:spcPct val="107000"/>
              </a:lnSpc>
              <a:spcAft>
                <a:spcPts val="0"/>
              </a:spcAft>
              <a:buFont typeface="Arial" panose="020B0604020202020204" pitchFamily="34" charset="0"/>
              <a:buChar char="•"/>
            </a:pPr>
            <a:r>
              <a:rPr lang="en-JM" sz="2000" dirty="0">
                <a:latin typeface="Calibri" panose="020F0502020204030204" pitchFamily="34" charset="0"/>
                <a:ea typeface="Noto Sans Symbols"/>
                <a:cs typeface="Calibri" panose="020F0502020204030204" pitchFamily="34" charset="0"/>
              </a:rPr>
              <a:t>refutes the phlogiston theory because</a:t>
            </a:r>
            <a:endParaRPr lang="en-JM" sz="2000" dirty="0">
              <a:latin typeface="Noto Sans Symbols"/>
              <a:ea typeface="Noto Sans Symbols"/>
              <a:cs typeface="Noto Sans Symbols"/>
            </a:endParaRPr>
          </a:p>
        </p:txBody>
      </p:sp>
      <p:graphicFrame>
        <p:nvGraphicFramePr>
          <p:cNvPr id="6" name="Chart 5">
            <a:extLst>
              <a:ext uri="{FF2B5EF4-FFF2-40B4-BE49-F238E27FC236}">
                <a16:creationId xmlns:a16="http://schemas.microsoft.com/office/drawing/2014/main" id="{33480C0B-DCFD-CE4D-8070-782B90A87973}"/>
              </a:ext>
            </a:extLst>
          </p:cNvPr>
          <p:cNvGraphicFramePr>
            <a:graphicFrameLocks/>
          </p:cNvGraphicFramePr>
          <p:nvPr/>
        </p:nvGraphicFramePr>
        <p:xfrm>
          <a:off x="868088" y="3186114"/>
          <a:ext cx="7432949" cy="3170238"/>
        </p:xfrm>
        <a:graphic>
          <a:graphicData uri="http://schemas.openxmlformats.org/drawingml/2006/chart">
            <c:chart xmlns:c="http://schemas.openxmlformats.org/drawingml/2006/chart" xmlns:r="http://schemas.openxmlformats.org/officeDocument/2006/relationships" r:id="rId2"/>
          </a:graphicData>
        </a:graphic>
      </p:graphicFrame>
      <p:sp>
        <p:nvSpPr>
          <p:cNvPr id="7" name="Rounded Rectangle 6">
            <a:extLst>
              <a:ext uri="{FF2B5EF4-FFF2-40B4-BE49-F238E27FC236}">
                <a16:creationId xmlns:a16="http://schemas.microsoft.com/office/drawing/2014/main" id="{16C91F72-A8AA-6447-BC39-CCD7F8BCA386}"/>
              </a:ext>
            </a:extLst>
          </p:cNvPr>
          <p:cNvSpPr/>
          <p:nvPr/>
        </p:nvSpPr>
        <p:spPr>
          <a:xfrm>
            <a:off x="4929188" y="1757364"/>
            <a:ext cx="2557462" cy="142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Significant Difference!</a:t>
            </a:r>
          </a:p>
          <a:p>
            <a:pPr algn="ctr"/>
            <a:endParaRPr lang="en-US" b="1" dirty="0">
              <a:solidFill>
                <a:schemeClr val="bg1"/>
              </a:solidFill>
            </a:endParaRPr>
          </a:p>
          <a:p>
            <a:pPr lvl="0" algn="ctr">
              <a:defRPr/>
            </a:pPr>
            <a:r>
              <a:rPr lang="el-GR" b="1" i="1" dirty="0">
                <a:solidFill>
                  <a:schemeClr val="bg1"/>
                </a:solidFill>
              </a:rPr>
              <a:t>χ</a:t>
            </a:r>
            <a:r>
              <a:rPr lang="en-JM" b="1" baseline="30000" dirty="0">
                <a:solidFill>
                  <a:schemeClr val="bg1"/>
                </a:solidFill>
              </a:rPr>
              <a:t>2</a:t>
            </a:r>
            <a:r>
              <a:rPr lang="en-JM" b="1" dirty="0">
                <a:solidFill>
                  <a:schemeClr val="bg1"/>
                </a:solidFill>
              </a:rPr>
              <a:t> =10.09, </a:t>
            </a:r>
            <a:r>
              <a:rPr lang="en-JM" b="1" i="1" dirty="0">
                <a:solidFill>
                  <a:schemeClr val="bg1"/>
                </a:solidFill>
              </a:rPr>
              <a:t>p</a:t>
            </a:r>
            <a:r>
              <a:rPr lang="en-JM" b="1" dirty="0">
                <a:solidFill>
                  <a:schemeClr val="bg1"/>
                </a:solidFill>
              </a:rPr>
              <a:t>&lt;0.01, Cramer’s </a:t>
            </a:r>
            <a:r>
              <a:rPr lang="en-JM" b="1" i="1" dirty="0">
                <a:solidFill>
                  <a:schemeClr val="bg1"/>
                </a:solidFill>
              </a:rPr>
              <a:t>V</a:t>
            </a:r>
            <a:r>
              <a:rPr lang="en-JM" b="1" dirty="0">
                <a:solidFill>
                  <a:schemeClr val="bg1"/>
                </a:solidFill>
              </a:rPr>
              <a:t>=0.23 (sm.)</a:t>
            </a:r>
          </a:p>
        </p:txBody>
      </p:sp>
      <p:pic>
        <p:nvPicPr>
          <p:cNvPr id="8" name="Picture 7">
            <a:extLst>
              <a:ext uri="{FF2B5EF4-FFF2-40B4-BE49-F238E27FC236}">
                <a16:creationId xmlns:a16="http://schemas.microsoft.com/office/drawing/2014/main" id="{8E2E2B96-4E9F-7947-8317-9E8D77702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126918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913C-E220-C14F-AB83-17E1872F5D3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But…</a:t>
            </a:r>
          </a:p>
        </p:txBody>
      </p:sp>
      <p:sp>
        <p:nvSpPr>
          <p:cNvPr id="3" name="Content Placeholder 2">
            <a:extLst>
              <a:ext uri="{FF2B5EF4-FFF2-40B4-BE49-F238E27FC236}">
                <a16:creationId xmlns:a16="http://schemas.microsoft.com/office/drawing/2014/main" id="{08FCEA75-C0AD-9F4B-A5D9-BDE9ACC3D6DF}"/>
              </a:ext>
            </a:extLst>
          </p:cNvPr>
          <p:cNvSpPr>
            <a:spLocks noGrp="1"/>
          </p:cNvSpPr>
          <p:nvPr>
            <p:ph idx="1"/>
          </p:nvPr>
        </p:nvSpPr>
        <p:spPr>
          <a:xfrm>
            <a:off x="628650" y="1897039"/>
            <a:ext cx="7886700" cy="1132764"/>
          </a:xfrm>
        </p:spPr>
        <p:txBody>
          <a:bodyPr/>
          <a:lstStyle/>
          <a:p>
            <a:pPr marL="0" indent="0" algn="ctr">
              <a:buNone/>
            </a:pPr>
            <a:r>
              <a:rPr lang="en-US" dirty="0"/>
              <a:t>Upon trying to replicate the results at full scale (~2500 responses), we couldn’t.</a:t>
            </a:r>
          </a:p>
        </p:txBody>
      </p:sp>
      <p:sp>
        <p:nvSpPr>
          <p:cNvPr id="4" name="Rounded Rectangle 3">
            <a:extLst>
              <a:ext uri="{FF2B5EF4-FFF2-40B4-BE49-F238E27FC236}">
                <a16:creationId xmlns:a16="http://schemas.microsoft.com/office/drawing/2014/main" id="{8845339E-7F84-8C42-B3D5-7F87FC16016E}"/>
              </a:ext>
            </a:extLst>
          </p:cNvPr>
          <p:cNvSpPr/>
          <p:nvPr/>
        </p:nvSpPr>
        <p:spPr>
          <a:xfrm>
            <a:off x="928048" y="3429000"/>
            <a:ext cx="3357349" cy="22348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t>Institution 1:</a:t>
            </a:r>
          </a:p>
          <a:p>
            <a:pPr algn="ctr"/>
            <a:endParaRPr lang="en-US" b="1" u="sng" dirty="0"/>
          </a:p>
          <a:p>
            <a:pPr algn="ctr"/>
            <a:r>
              <a:rPr lang="en-US" dirty="0"/>
              <a:t>Lecture: CLUE and Traditional</a:t>
            </a:r>
          </a:p>
          <a:p>
            <a:pPr algn="ctr"/>
            <a:endParaRPr lang="en-US" dirty="0"/>
          </a:p>
          <a:p>
            <a:pPr algn="ctr"/>
            <a:r>
              <a:rPr lang="en-US" dirty="0"/>
              <a:t>Laboratory: Project Based and Traditional</a:t>
            </a:r>
          </a:p>
        </p:txBody>
      </p:sp>
      <p:sp>
        <p:nvSpPr>
          <p:cNvPr id="5" name="Rounded Rectangle 4">
            <a:extLst>
              <a:ext uri="{FF2B5EF4-FFF2-40B4-BE49-F238E27FC236}">
                <a16:creationId xmlns:a16="http://schemas.microsoft.com/office/drawing/2014/main" id="{C9BC4826-4E98-3F4E-B66E-ABBBE9451E79}"/>
              </a:ext>
            </a:extLst>
          </p:cNvPr>
          <p:cNvSpPr/>
          <p:nvPr/>
        </p:nvSpPr>
        <p:spPr>
          <a:xfrm>
            <a:off x="4710752" y="3429000"/>
            <a:ext cx="3357349" cy="2234821"/>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u="sng" dirty="0"/>
              <a:t>Institution 2:</a:t>
            </a:r>
          </a:p>
          <a:p>
            <a:pPr algn="ctr"/>
            <a:endParaRPr lang="en-US" b="1" u="sng" dirty="0"/>
          </a:p>
          <a:p>
            <a:pPr algn="ctr"/>
            <a:r>
              <a:rPr lang="en-US" dirty="0"/>
              <a:t>Lecture: All CLUE</a:t>
            </a:r>
          </a:p>
          <a:p>
            <a:pPr algn="ctr"/>
            <a:endParaRPr lang="en-US" dirty="0"/>
          </a:p>
          <a:p>
            <a:pPr algn="ctr"/>
            <a:r>
              <a:rPr lang="en-US" dirty="0"/>
              <a:t>Laboratory: All Project Based</a:t>
            </a:r>
          </a:p>
          <a:p>
            <a:pPr algn="ctr"/>
            <a:endParaRPr lang="en-US" dirty="0"/>
          </a:p>
        </p:txBody>
      </p:sp>
      <p:pic>
        <p:nvPicPr>
          <p:cNvPr id="6" name="Picture 5">
            <a:extLst>
              <a:ext uri="{FF2B5EF4-FFF2-40B4-BE49-F238E27FC236}">
                <a16:creationId xmlns:a16="http://schemas.microsoft.com/office/drawing/2014/main" id="{5FBF3A83-5761-F746-A4BA-E7B22EF50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7" name="Slide Number Placeholder 6">
            <a:extLst>
              <a:ext uri="{FF2B5EF4-FFF2-40B4-BE49-F238E27FC236}">
                <a16:creationId xmlns:a16="http://schemas.microsoft.com/office/drawing/2014/main" id="{AA8B6696-38C8-9F41-AAEE-D855B3B9F470}"/>
              </a:ext>
            </a:extLst>
          </p:cNvPr>
          <p:cNvSpPr>
            <a:spLocks noGrp="1"/>
          </p:cNvSpPr>
          <p:nvPr>
            <p:ph type="sldNum" sz="quarter" idx="12"/>
          </p:nvPr>
        </p:nvSpPr>
        <p:spPr/>
        <p:txBody>
          <a:bodyPr/>
          <a:lstStyle/>
          <a:p>
            <a:fld id="{6360A657-6E65-DC41-8B27-72FD1013B4BA}" type="slidenum">
              <a:rPr lang="en-US" smtClean="0"/>
              <a:t>34</a:t>
            </a:fld>
            <a:endParaRPr lang="en-US"/>
          </a:p>
        </p:txBody>
      </p:sp>
    </p:spTree>
    <p:extLst>
      <p:ext uri="{BB962C8B-B14F-4D97-AF65-F5344CB8AC3E}">
        <p14:creationId xmlns:p14="http://schemas.microsoft.com/office/powerpoint/2010/main" val="315349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5941-BF79-684A-A020-DEF4FEA7D4DF}"/>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Effect of Context?</a:t>
            </a:r>
          </a:p>
        </p:txBody>
      </p:sp>
      <p:sp>
        <p:nvSpPr>
          <p:cNvPr id="4" name="Rounded Rectangle 3">
            <a:extLst>
              <a:ext uri="{FF2B5EF4-FFF2-40B4-BE49-F238E27FC236}">
                <a16:creationId xmlns:a16="http://schemas.microsoft.com/office/drawing/2014/main" id="{561AEAE0-43C3-3748-8D04-E79E6B8B48D2}"/>
              </a:ext>
            </a:extLst>
          </p:cNvPr>
          <p:cNvSpPr/>
          <p:nvPr/>
        </p:nvSpPr>
        <p:spPr>
          <a:xfrm>
            <a:off x="2836068" y="1882457"/>
            <a:ext cx="3471863" cy="814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233 Total Participants</a:t>
            </a:r>
          </a:p>
        </p:txBody>
      </p:sp>
      <p:cxnSp>
        <p:nvCxnSpPr>
          <p:cNvPr id="5" name="Straight Arrow Connector 4">
            <a:extLst>
              <a:ext uri="{FF2B5EF4-FFF2-40B4-BE49-F238E27FC236}">
                <a16:creationId xmlns:a16="http://schemas.microsoft.com/office/drawing/2014/main" id="{00C804A7-9AE5-5E47-B696-C192934FCD0C}"/>
              </a:ext>
            </a:extLst>
          </p:cNvPr>
          <p:cNvCxnSpPr>
            <a:cxnSpLocks/>
          </p:cNvCxnSpPr>
          <p:nvPr/>
        </p:nvCxnSpPr>
        <p:spPr>
          <a:xfrm flipH="1">
            <a:off x="3786186" y="2696844"/>
            <a:ext cx="742950" cy="511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EF53893-1347-9346-956D-9BBEB31F6442}"/>
              </a:ext>
            </a:extLst>
          </p:cNvPr>
          <p:cNvCxnSpPr>
            <a:cxnSpLocks/>
            <a:stCxn id="4" idx="2"/>
          </p:cNvCxnSpPr>
          <p:nvPr/>
        </p:nvCxnSpPr>
        <p:spPr>
          <a:xfrm>
            <a:off x="4572000" y="2696844"/>
            <a:ext cx="842962" cy="511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EEDB0FCB-E7E8-F249-B3BF-934BFA305021}"/>
              </a:ext>
            </a:extLst>
          </p:cNvPr>
          <p:cNvSpPr/>
          <p:nvPr/>
        </p:nvSpPr>
        <p:spPr>
          <a:xfrm>
            <a:off x="728662" y="3208020"/>
            <a:ext cx="3471863" cy="81438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Responses on Phlogiston Task</a:t>
            </a:r>
          </a:p>
        </p:txBody>
      </p:sp>
      <p:sp>
        <p:nvSpPr>
          <p:cNvPr id="8" name="Rounded Rectangle 7">
            <a:extLst>
              <a:ext uri="{FF2B5EF4-FFF2-40B4-BE49-F238E27FC236}">
                <a16:creationId xmlns:a16="http://schemas.microsoft.com/office/drawing/2014/main" id="{B773BFF3-C1E0-2F41-8769-A7B90E3B3E56}"/>
              </a:ext>
            </a:extLst>
          </p:cNvPr>
          <p:cNvSpPr/>
          <p:nvPr/>
        </p:nvSpPr>
        <p:spPr>
          <a:xfrm>
            <a:off x="5043487" y="3208019"/>
            <a:ext cx="3471863" cy="81438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Responses on Effusion Task</a:t>
            </a:r>
          </a:p>
        </p:txBody>
      </p:sp>
      <p:sp>
        <p:nvSpPr>
          <p:cNvPr id="9" name="Rounded Rectangle 8">
            <a:extLst>
              <a:ext uri="{FF2B5EF4-FFF2-40B4-BE49-F238E27FC236}">
                <a16:creationId xmlns:a16="http://schemas.microsoft.com/office/drawing/2014/main" id="{BF483A3E-540A-C441-994F-371AA569CFCB}"/>
              </a:ext>
            </a:extLst>
          </p:cNvPr>
          <p:cNvSpPr/>
          <p:nvPr/>
        </p:nvSpPr>
        <p:spPr>
          <a:xfrm>
            <a:off x="685798" y="4126389"/>
            <a:ext cx="3471863" cy="201510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Uses an antiquated theory of combustion</a:t>
            </a:r>
          </a:p>
          <a:p>
            <a:pPr algn="ctr"/>
            <a:endParaRPr lang="en-US" sz="2400" dirty="0"/>
          </a:p>
          <a:p>
            <a:pPr algn="ctr"/>
            <a:r>
              <a:rPr lang="en-US" sz="2400" dirty="0"/>
              <a:t>No one teaches this…</a:t>
            </a:r>
          </a:p>
        </p:txBody>
      </p:sp>
      <p:sp>
        <p:nvSpPr>
          <p:cNvPr id="10" name="Rounded Rectangle 9">
            <a:extLst>
              <a:ext uri="{FF2B5EF4-FFF2-40B4-BE49-F238E27FC236}">
                <a16:creationId xmlns:a16="http://schemas.microsoft.com/office/drawing/2014/main" id="{78B98727-B88D-614F-A88A-C708F1BA52ED}"/>
              </a:ext>
            </a:extLst>
          </p:cNvPr>
          <p:cNvSpPr/>
          <p:nvPr/>
        </p:nvSpPr>
        <p:spPr>
          <a:xfrm>
            <a:off x="5043487" y="4137053"/>
            <a:ext cx="3471863" cy="20044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More authentic chemistry context</a:t>
            </a:r>
          </a:p>
          <a:p>
            <a:pPr algn="ctr"/>
            <a:endParaRPr lang="en-US" sz="2400" dirty="0"/>
          </a:p>
          <a:p>
            <a:pPr algn="ctr"/>
            <a:r>
              <a:rPr lang="en-US" sz="2400" dirty="0"/>
              <a:t>Taught in many </a:t>
            </a:r>
            <a:r>
              <a:rPr lang="en-US" sz="2400" dirty="0" err="1"/>
              <a:t>GenChem</a:t>
            </a:r>
            <a:r>
              <a:rPr lang="en-US" sz="2400" dirty="0"/>
              <a:t> Courses</a:t>
            </a:r>
          </a:p>
        </p:txBody>
      </p:sp>
      <p:pic>
        <p:nvPicPr>
          <p:cNvPr id="11" name="Picture 10">
            <a:extLst>
              <a:ext uri="{FF2B5EF4-FFF2-40B4-BE49-F238E27FC236}">
                <a16:creationId xmlns:a16="http://schemas.microsoft.com/office/drawing/2014/main" id="{7B6C936B-CAB2-C741-AC19-514728E3D1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12" name="Slide Number Placeholder 11">
            <a:extLst>
              <a:ext uri="{FF2B5EF4-FFF2-40B4-BE49-F238E27FC236}">
                <a16:creationId xmlns:a16="http://schemas.microsoft.com/office/drawing/2014/main" id="{AED4755A-B2E9-0F46-AC67-A17384430D08}"/>
              </a:ext>
            </a:extLst>
          </p:cNvPr>
          <p:cNvSpPr>
            <a:spLocks noGrp="1"/>
          </p:cNvSpPr>
          <p:nvPr>
            <p:ph type="sldNum" sz="quarter" idx="12"/>
          </p:nvPr>
        </p:nvSpPr>
        <p:spPr/>
        <p:txBody>
          <a:bodyPr/>
          <a:lstStyle/>
          <a:p>
            <a:fld id="{6360A657-6E65-DC41-8B27-72FD1013B4BA}" type="slidenum">
              <a:rPr lang="en-US" smtClean="0"/>
              <a:t>35</a:t>
            </a:fld>
            <a:endParaRPr lang="en-US"/>
          </a:p>
        </p:txBody>
      </p:sp>
    </p:spTree>
    <p:extLst>
      <p:ext uri="{BB962C8B-B14F-4D97-AF65-F5344CB8AC3E}">
        <p14:creationId xmlns:p14="http://schemas.microsoft.com/office/powerpoint/2010/main" val="219073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5A55F-F715-2249-842D-78463F9BCCD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Effect of Context?</a:t>
            </a:r>
          </a:p>
        </p:txBody>
      </p:sp>
      <p:graphicFrame>
        <p:nvGraphicFramePr>
          <p:cNvPr id="4" name="Chart 3">
            <a:extLst>
              <a:ext uri="{FF2B5EF4-FFF2-40B4-BE49-F238E27FC236}">
                <a16:creationId xmlns:a16="http://schemas.microsoft.com/office/drawing/2014/main" id="{816B0975-73DE-FD41-B35C-8E21C40DE593}"/>
              </a:ext>
            </a:extLst>
          </p:cNvPr>
          <p:cNvGraphicFramePr>
            <a:graphicFrameLocks/>
          </p:cNvGraphicFramePr>
          <p:nvPr>
            <p:extLst>
              <p:ext uri="{D42A27DB-BD31-4B8C-83A1-F6EECF244321}">
                <p14:modId xmlns:p14="http://schemas.microsoft.com/office/powerpoint/2010/main" val="2412715981"/>
              </p:ext>
            </p:extLst>
          </p:nvPr>
        </p:nvGraphicFramePr>
        <p:xfrm>
          <a:off x="777922" y="1690688"/>
          <a:ext cx="7588155" cy="4682815"/>
        </p:xfrm>
        <a:graphic>
          <a:graphicData uri="http://schemas.openxmlformats.org/drawingml/2006/chart">
            <c:chart xmlns:c="http://schemas.openxmlformats.org/drawingml/2006/chart" xmlns:r="http://schemas.openxmlformats.org/officeDocument/2006/relationships" r:id="rId2"/>
          </a:graphicData>
        </a:graphic>
      </p:graphicFrame>
      <p:sp>
        <p:nvSpPr>
          <p:cNvPr id="5" name="Rounded Rectangle 4">
            <a:extLst>
              <a:ext uri="{FF2B5EF4-FFF2-40B4-BE49-F238E27FC236}">
                <a16:creationId xmlns:a16="http://schemas.microsoft.com/office/drawing/2014/main" id="{9CD0EE3F-AB7C-294B-A8B2-B42250D80101}"/>
              </a:ext>
            </a:extLst>
          </p:cNvPr>
          <p:cNvSpPr/>
          <p:nvPr/>
        </p:nvSpPr>
        <p:spPr>
          <a:xfrm>
            <a:off x="4983779" y="3738563"/>
            <a:ext cx="2557462" cy="142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Significant Difference!</a:t>
            </a:r>
          </a:p>
          <a:p>
            <a:pPr algn="ctr"/>
            <a:endParaRPr lang="en-US" b="1" dirty="0">
              <a:solidFill>
                <a:schemeClr val="bg1"/>
              </a:solidFill>
            </a:endParaRPr>
          </a:p>
          <a:p>
            <a:pPr lvl="0" algn="ctr">
              <a:defRPr/>
            </a:pPr>
            <a:r>
              <a:rPr lang="el-GR" b="1" i="1" dirty="0">
                <a:solidFill>
                  <a:schemeClr val="bg1"/>
                </a:solidFill>
              </a:rPr>
              <a:t>χ</a:t>
            </a:r>
            <a:r>
              <a:rPr lang="en-JM" b="1" baseline="30000" dirty="0">
                <a:solidFill>
                  <a:schemeClr val="bg1"/>
                </a:solidFill>
              </a:rPr>
              <a:t>2</a:t>
            </a:r>
            <a:r>
              <a:rPr lang="en-JM" b="1" dirty="0">
                <a:solidFill>
                  <a:schemeClr val="bg1"/>
                </a:solidFill>
              </a:rPr>
              <a:t> =135.15, </a:t>
            </a:r>
            <a:r>
              <a:rPr lang="en-JM" b="1" i="1" dirty="0">
                <a:solidFill>
                  <a:schemeClr val="bg1"/>
                </a:solidFill>
              </a:rPr>
              <a:t>p</a:t>
            </a:r>
            <a:r>
              <a:rPr lang="en-JM" b="1" dirty="0">
                <a:solidFill>
                  <a:schemeClr val="bg1"/>
                </a:solidFill>
              </a:rPr>
              <a:t>&lt;0.01, 𝛗=0.54 (lg.)</a:t>
            </a:r>
          </a:p>
        </p:txBody>
      </p:sp>
      <p:pic>
        <p:nvPicPr>
          <p:cNvPr id="6" name="Picture 5">
            <a:extLst>
              <a:ext uri="{FF2B5EF4-FFF2-40B4-BE49-F238E27FC236}">
                <a16:creationId xmlns:a16="http://schemas.microsoft.com/office/drawing/2014/main" id="{E86E6C8F-D770-D349-BF8C-A85B5E1EF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7" name="Slide Number Placeholder 6">
            <a:extLst>
              <a:ext uri="{FF2B5EF4-FFF2-40B4-BE49-F238E27FC236}">
                <a16:creationId xmlns:a16="http://schemas.microsoft.com/office/drawing/2014/main" id="{14AF4E64-288D-5147-93CB-DE5520CD1FF0}"/>
              </a:ext>
            </a:extLst>
          </p:cNvPr>
          <p:cNvSpPr>
            <a:spLocks noGrp="1"/>
          </p:cNvSpPr>
          <p:nvPr>
            <p:ph type="sldNum" sz="quarter" idx="12"/>
          </p:nvPr>
        </p:nvSpPr>
        <p:spPr/>
        <p:txBody>
          <a:bodyPr/>
          <a:lstStyle/>
          <a:p>
            <a:fld id="{6360A657-6E65-DC41-8B27-72FD1013B4BA}" type="slidenum">
              <a:rPr lang="en-US" smtClean="0"/>
              <a:t>36</a:t>
            </a:fld>
            <a:endParaRPr lang="en-US"/>
          </a:p>
        </p:txBody>
      </p:sp>
    </p:spTree>
    <p:extLst>
      <p:ext uri="{BB962C8B-B14F-4D97-AF65-F5344CB8AC3E}">
        <p14:creationId xmlns:p14="http://schemas.microsoft.com/office/powerpoint/2010/main" val="119839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05941-BF79-684A-A020-DEF4FEA7D4DF}"/>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Effect of Context?</a:t>
            </a:r>
          </a:p>
        </p:txBody>
      </p:sp>
      <p:sp>
        <p:nvSpPr>
          <p:cNvPr id="4" name="Rounded Rectangle 3">
            <a:extLst>
              <a:ext uri="{FF2B5EF4-FFF2-40B4-BE49-F238E27FC236}">
                <a16:creationId xmlns:a16="http://schemas.microsoft.com/office/drawing/2014/main" id="{561AEAE0-43C3-3748-8D04-E79E6B8B48D2}"/>
              </a:ext>
            </a:extLst>
          </p:cNvPr>
          <p:cNvSpPr/>
          <p:nvPr/>
        </p:nvSpPr>
        <p:spPr>
          <a:xfrm>
            <a:off x="2836068" y="1882457"/>
            <a:ext cx="3578380" cy="814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1725 Total Participants</a:t>
            </a:r>
          </a:p>
        </p:txBody>
      </p:sp>
      <p:cxnSp>
        <p:nvCxnSpPr>
          <p:cNvPr id="5" name="Straight Arrow Connector 4">
            <a:extLst>
              <a:ext uri="{FF2B5EF4-FFF2-40B4-BE49-F238E27FC236}">
                <a16:creationId xmlns:a16="http://schemas.microsoft.com/office/drawing/2014/main" id="{00C804A7-9AE5-5E47-B696-C192934FCD0C}"/>
              </a:ext>
            </a:extLst>
          </p:cNvPr>
          <p:cNvCxnSpPr>
            <a:cxnSpLocks/>
          </p:cNvCxnSpPr>
          <p:nvPr/>
        </p:nvCxnSpPr>
        <p:spPr>
          <a:xfrm flipH="1">
            <a:off x="3786186" y="2696844"/>
            <a:ext cx="742950" cy="511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EF53893-1347-9346-956D-9BBEB31F6442}"/>
              </a:ext>
            </a:extLst>
          </p:cNvPr>
          <p:cNvCxnSpPr>
            <a:cxnSpLocks/>
            <a:stCxn id="4" idx="2"/>
          </p:cNvCxnSpPr>
          <p:nvPr/>
        </p:nvCxnSpPr>
        <p:spPr>
          <a:xfrm>
            <a:off x="4625258" y="2696844"/>
            <a:ext cx="789704" cy="511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EEDB0FCB-E7E8-F249-B3BF-934BFA305021}"/>
              </a:ext>
            </a:extLst>
          </p:cNvPr>
          <p:cNvSpPr/>
          <p:nvPr/>
        </p:nvSpPr>
        <p:spPr>
          <a:xfrm>
            <a:off x="728662" y="3208020"/>
            <a:ext cx="3471863" cy="814387"/>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Responses on Phlogiston Task</a:t>
            </a:r>
          </a:p>
        </p:txBody>
      </p:sp>
      <p:sp>
        <p:nvSpPr>
          <p:cNvPr id="8" name="Rounded Rectangle 7">
            <a:extLst>
              <a:ext uri="{FF2B5EF4-FFF2-40B4-BE49-F238E27FC236}">
                <a16:creationId xmlns:a16="http://schemas.microsoft.com/office/drawing/2014/main" id="{B773BFF3-C1E0-2F41-8769-A7B90E3B3E56}"/>
              </a:ext>
            </a:extLst>
          </p:cNvPr>
          <p:cNvSpPr/>
          <p:nvPr/>
        </p:nvSpPr>
        <p:spPr>
          <a:xfrm>
            <a:off x="5043487" y="3208019"/>
            <a:ext cx="3471863" cy="814387"/>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Responses on Magnesium Task</a:t>
            </a:r>
          </a:p>
        </p:txBody>
      </p:sp>
      <p:sp>
        <p:nvSpPr>
          <p:cNvPr id="9" name="Rounded Rectangle 8">
            <a:extLst>
              <a:ext uri="{FF2B5EF4-FFF2-40B4-BE49-F238E27FC236}">
                <a16:creationId xmlns:a16="http://schemas.microsoft.com/office/drawing/2014/main" id="{BF483A3E-540A-C441-994F-371AA569CFCB}"/>
              </a:ext>
            </a:extLst>
          </p:cNvPr>
          <p:cNvSpPr/>
          <p:nvPr/>
        </p:nvSpPr>
        <p:spPr>
          <a:xfrm>
            <a:off x="685798" y="4126389"/>
            <a:ext cx="3471863" cy="201510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187 from 1</a:t>
            </a:r>
            <a:r>
              <a:rPr lang="en-US" sz="2400" baseline="30000" dirty="0"/>
              <a:t>st</a:t>
            </a:r>
            <a:r>
              <a:rPr lang="en-US" sz="2400" dirty="0"/>
              <a:t> Semester</a:t>
            </a:r>
          </a:p>
          <a:p>
            <a:pPr algn="ctr"/>
            <a:endParaRPr lang="en-US" sz="2400" dirty="0"/>
          </a:p>
          <a:p>
            <a:pPr algn="ctr"/>
            <a:r>
              <a:rPr lang="en-US" sz="2400" dirty="0"/>
              <a:t>125 from 2</a:t>
            </a:r>
            <a:r>
              <a:rPr lang="en-US" sz="2400" baseline="30000" dirty="0"/>
              <a:t>nd</a:t>
            </a:r>
            <a:r>
              <a:rPr lang="en-US" sz="2400" dirty="0"/>
              <a:t> Semester</a:t>
            </a:r>
          </a:p>
        </p:txBody>
      </p:sp>
      <p:sp>
        <p:nvSpPr>
          <p:cNvPr id="10" name="Rounded Rectangle 9">
            <a:extLst>
              <a:ext uri="{FF2B5EF4-FFF2-40B4-BE49-F238E27FC236}">
                <a16:creationId xmlns:a16="http://schemas.microsoft.com/office/drawing/2014/main" id="{78B98727-B88D-614F-A88A-C708F1BA52ED}"/>
              </a:ext>
            </a:extLst>
          </p:cNvPr>
          <p:cNvSpPr/>
          <p:nvPr/>
        </p:nvSpPr>
        <p:spPr>
          <a:xfrm>
            <a:off x="5043487" y="4137053"/>
            <a:ext cx="3471863" cy="20044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t>192 from 1</a:t>
            </a:r>
            <a:r>
              <a:rPr lang="en-US" sz="2400" baseline="30000" dirty="0"/>
              <a:t>st</a:t>
            </a:r>
            <a:r>
              <a:rPr lang="en-US" sz="2400" dirty="0"/>
              <a:t> Semester</a:t>
            </a:r>
          </a:p>
          <a:p>
            <a:pPr algn="ctr"/>
            <a:endParaRPr lang="en-US" sz="2400" dirty="0"/>
          </a:p>
          <a:p>
            <a:pPr algn="ctr"/>
            <a:r>
              <a:rPr lang="en-US" sz="2400" dirty="0"/>
              <a:t>125 from 2</a:t>
            </a:r>
            <a:r>
              <a:rPr lang="en-US" sz="2400" baseline="30000" dirty="0"/>
              <a:t>nd</a:t>
            </a:r>
            <a:r>
              <a:rPr lang="en-US" sz="2400" dirty="0"/>
              <a:t> Semester</a:t>
            </a:r>
          </a:p>
        </p:txBody>
      </p:sp>
      <p:pic>
        <p:nvPicPr>
          <p:cNvPr id="11" name="Picture 10">
            <a:extLst>
              <a:ext uri="{FF2B5EF4-FFF2-40B4-BE49-F238E27FC236}">
                <a16:creationId xmlns:a16="http://schemas.microsoft.com/office/drawing/2014/main" id="{DD0BA5E3-F89F-7543-B59F-DBE6800B3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12" name="Slide Number Placeholder 11">
            <a:extLst>
              <a:ext uri="{FF2B5EF4-FFF2-40B4-BE49-F238E27FC236}">
                <a16:creationId xmlns:a16="http://schemas.microsoft.com/office/drawing/2014/main" id="{5EB5ECAB-1561-ED4B-889A-82B92A80D987}"/>
              </a:ext>
            </a:extLst>
          </p:cNvPr>
          <p:cNvSpPr>
            <a:spLocks noGrp="1"/>
          </p:cNvSpPr>
          <p:nvPr>
            <p:ph type="sldNum" sz="quarter" idx="12"/>
          </p:nvPr>
        </p:nvSpPr>
        <p:spPr/>
        <p:txBody>
          <a:bodyPr/>
          <a:lstStyle/>
          <a:p>
            <a:fld id="{6360A657-6E65-DC41-8B27-72FD1013B4BA}" type="slidenum">
              <a:rPr lang="en-US" smtClean="0"/>
              <a:t>37</a:t>
            </a:fld>
            <a:endParaRPr lang="en-US"/>
          </a:p>
        </p:txBody>
      </p:sp>
    </p:spTree>
    <p:extLst>
      <p:ext uri="{BB962C8B-B14F-4D97-AF65-F5344CB8AC3E}">
        <p14:creationId xmlns:p14="http://schemas.microsoft.com/office/powerpoint/2010/main" val="317730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4D43F-9F74-B44C-824F-C40ED1E04D4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Effect of Context?</a:t>
            </a:r>
          </a:p>
        </p:txBody>
      </p:sp>
      <p:graphicFrame>
        <p:nvGraphicFramePr>
          <p:cNvPr id="4" name="Chart 3">
            <a:extLst>
              <a:ext uri="{FF2B5EF4-FFF2-40B4-BE49-F238E27FC236}">
                <a16:creationId xmlns:a16="http://schemas.microsoft.com/office/drawing/2014/main" id="{06BEC6E8-3522-344F-8231-C137FC2E7AE4}"/>
              </a:ext>
            </a:extLst>
          </p:cNvPr>
          <p:cNvGraphicFramePr>
            <a:graphicFrameLocks/>
          </p:cNvGraphicFramePr>
          <p:nvPr>
            <p:extLst>
              <p:ext uri="{D42A27DB-BD31-4B8C-83A1-F6EECF244321}">
                <p14:modId xmlns:p14="http://schemas.microsoft.com/office/powerpoint/2010/main" val="3205285859"/>
              </p:ext>
            </p:extLst>
          </p:nvPr>
        </p:nvGraphicFramePr>
        <p:xfrm>
          <a:off x="805218" y="1690689"/>
          <a:ext cx="7710132" cy="4559986"/>
        </p:xfrm>
        <a:graphic>
          <a:graphicData uri="http://schemas.openxmlformats.org/drawingml/2006/chart">
            <c:chart xmlns:c="http://schemas.openxmlformats.org/drawingml/2006/chart" xmlns:r="http://schemas.openxmlformats.org/officeDocument/2006/relationships" r:id="rId2"/>
          </a:graphicData>
        </a:graphic>
      </p:graphicFrame>
      <p:sp>
        <p:nvSpPr>
          <p:cNvPr id="6" name="Rounded Rectangle 5">
            <a:extLst>
              <a:ext uri="{FF2B5EF4-FFF2-40B4-BE49-F238E27FC236}">
                <a16:creationId xmlns:a16="http://schemas.microsoft.com/office/drawing/2014/main" id="{7773019D-960C-C648-8CE5-EBED60D1930A}"/>
              </a:ext>
            </a:extLst>
          </p:cNvPr>
          <p:cNvSpPr/>
          <p:nvPr/>
        </p:nvSpPr>
        <p:spPr>
          <a:xfrm>
            <a:off x="6134455" y="3256307"/>
            <a:ext cx="2750237" cy="142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Significant Difference!</a:t>
            </a:r>
          </a:p>
          <a:p>
            <a:pPr algn="ctr"/>
            <a:endParaRPr lang="en-US" b="1" dirty="0">
              <a:solidFill>
                <a:schemeClr val="bg1"/>
              </a:solidFill>
            </a:endParaRPr>
          </a:p>
          <a:p>
            <a:pPr lvl="0" algn="ctr">
              <a:defRPr/>
            </a:pPr>
            <a:r>
              <a:rPr lang="el-GR" b="1" i="1" dirty="0">
                <a:solidFill>
                  <a:schemeClr val="bg1"/>
                </a:solidFill>
              </a:rPr>
              <a:t>χ</a:t>
            </a:r>
            <a:r>
              <a:rPr lang="en-JM" b="1" baseline="30000" dirty="0">
                <a:solidFill>
                  <a:schemeClr val="bg1"/>
                </a:solidFill>
              </a:rPr>
              <a:t>2</a:t>
            </a:r>
            <a:r>
              <a:rPr lang="en-JM" b="1" dirty="0">
                <a:solidFill>
                  <a:schemeClr val="bg1"/>
                </a:solidFill>
              </a:rPr>
              <a:t> = 49.05, </a:t>
            </a:r>
            <a:r>
              <a:rPr lang="en-JM" b="1" i="1" dirty="0">
                <a:solidFill>
                  <a:schemeClr val="bg1"/>
                </a:solidFill>
              </a:rPr>
              <a:t>p </a:t>
            </a:r>
            <a:r>
              <a:rPr lang="en-JM" b="1" dirty="0">
                <a:solidFill>
                  <a:schemeClr val="bg1"/>
                </a:solidFill>
              </a:rPr>
              <a:t>&lt; 0.01, Cramer’s </a:t>
            </a:r>
            <a:r>
              <a:rPr lang="en-JM" b="1" i="1" dirty="0">
                <a:solidFill>
                  <a:schemeClr val="bg1"/>
                </a:solidFill>
              </a:rPr>
              <a:t>V</a:t>
            </a:r>
            <a:r>
              <a:rPr lang="en-JM" b="1" dirty="0">
                <a:solidFill>
                  <a:schemeClr val="bg1"/>
                </a:solidFill>
              </a:rPr>
              <a:t> = 0.25 (med.)</a:t>
            </a:r>
          </a:p>
        </p:txBody>
      </p:sp>
      <p:pic>
        <p:nvPicPr>
          <p:cNvPr id="7" name="Picture 6">
            <a:extLst>
              <a:ext uri="{FF2B5EF4-FFF2-40B4-BE49-F238E27FC236}">
                <a16:creationId xmlns:a16="http://schemas.microsoft.com/office/drawing/2014/main" id="{B02BA41F-BDF3-AF40-B00C-282BAF5629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8" name="Slide Number Placeholder 7">
            <a:extLst>
              <a:ext uri="{FF2B5EF4-FFF2-40B4-BE49-F238E27FC236}">
                <a16:creationId xmlns:a16="http://schemas.microsoft.com/office/drawing/2014/main" id="{580E1E2C-AC78-5547-96C5-34FB021EF920}"/>
              </a:ext>
            </a:extLst>
          </p:cNvPr>
          <p:cNvSpPr>
            <a:spLocks noGrp="1"/>
          </p:cNvSpPr>
          <p:nvPr>
            <p:ph type="sldNum" sz="quarter" idx="12"/>
          </p:nvPr>
        </p:nvSpPr>
        <p:spPr/>
        <p:txBody>
          <a:bodyPr/>
          <a:lstStyle/>
          <a:p>
            <a:fld id="{6360A657-6E65-DC41-8B27-72FD1013B4BA}" type="slidenum">
              <a:rPr lang="en-US" smtClean="0"/>
              <a:t>38</a:t>
            </a:fld>
            <a:endParaRPr lang="en-US"/>
          </a:p>
        </p:txBody>
      </p:sp>
    </p:spTree>
    <p:extLst>
      <p:ext uri="{BB962C8B-B14F-4D97-AF65-F5344CB8AC3E}">
        <p14:creationId xmlns:p14="http://schemas.microsoft.com/office/powerpoint/2010/main" val="143621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4D43F-9F74-B44C-824F-C40ED1E04D4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Effect of Context?</a:t>
            </a:r>
          </a:p>
        </p:txBody>
      </p:sp>
      <p:graphicFrame>
        <p:nvGraphicFramePr>
          <p:cNvPr id="8" name="Chart 7">
            <a:extLst>
              <a:ext uri="{FF2B5EF4-FFF2-40B4-BE49-F238E27FC236}">
                <a16:creationId xmlns:a16="http://schemas.microsoft.com/office/drawing/2014/main" id="{1E0D90D9-E943-3B4B-9D21-7E749139723D}"/>
              </a:ext>
            </a:extLst>
          </p:cNvPr>
          <p:cNvGraphicFramePr>
            <a:graphicFrameLocks/>
          </p:cNvGraphicFramePr>
          <p:nvPr>
            <p:extLst>
              <p:ext uri="{D42A27DB-BD31-4B8C-83A1-F6EECF244321}">
                <p14:modId xmlns:p14="http://schemas.microsoft.com/office/powerpoint/2010/main" val="2072131087"/>
              </p:ext>
            </p:extLst>
          </p:nvPr>
        </p:nvGraphicFramePr>
        <p:xfrm>
          <a:off x="628647" y="1690688"/>
          <a:ext cx="7983087" cy="4559985"/>
        </p:xfrm>
        <a:graphic>
          <a:graphicData uri="http://schemas.openxmlformats.org/drawingml/2006/chart">
            <c:chart xmlns:c="http://schemas.openxmlformats.org/drawingml/2006/chart" xmlns:r="http://schemas.openxmlformats.org/officeDocument/2006/relationships" r:id="rId2"/>
          </a:graphicData>
        </a:graphic>
      </p:graphicFrame>
      <p:sp>
        <p:nvSpPr>
          <p:cNvPr id="9" name="Rounded Rectangle 8">
            <a:extLst>
              <a:ext uri="{FF2B5EF4-FFF2-40B4-BE49-F238E27FC236}">
                <a16:creationId xmlns:a16="http://schemas.microsoft.com/office/drawing/2014/main" id="{AC8E8D88-AA07-2B43-A4AB-BB1050ABECEB}"/>
              </a:ext>
            </a:extLst>
          </p:cNvPr>
          <p:cNvSpPr/>
          <p:nvPr/>
        </p:nvSpPr>
        <p:spPr>
          <a:xfrm>
            <a:off x="5547601" y="3051590"/>
            <a:ext cx="2750237" cy="14287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No Significant Difference!</a:t>
            </a:r>
          </a:p>
          <a:p>
            <a:pPr algn="ctr"/>
            <a:endParaRPr lang="en-US" b="1" dirty="0">
              <a:solidFill>
                <a:schemeClr val="bg1"/>
              </a:solidFill>
            </a:endParaRPr>
          </a:p>
          <a:p>
            <a:pPr lvl="0" algn="ctr">
              <a:defRPr/>
            </a:pPr>
            <a:r>
              <a:rPr lang="el-GR" b="1" i="1" dirty="0">
                <a:solidFill>
                  <a:schemeClr val="bg1"/>
                </a:solidFill>
              </a:rPr>
              <a:t>χ</a:t>
            </a:r>
            <a:r>
              <a:rPr lang="en-JM" b="1" baseline="30000" dirty="0">
                <a:solidFill>
                  <a:schemeClr val="bg1"/>
                </a:solidFill>
              </a:rPr>
              <a:t>2</a:t>
            </a:r>
            <a:r>
              <a:rPr lang="en-JM" b="1" dirty="0">
                <a:solidFill>
                  <a:schemeClr val="bg1"/>
                </a:solidFill>
              </a:rPr>
              <a:t> = 5.07, </a:t>
            </a:r>
            <a:r>
              <a:rPr lang="en-JM" b="1" i="1" dirty="0">
                <a:solidFill>
                  <a:schemeClr val="bg1"/>
                </a:solidFill>
              </a:rPr>
              <a:t>p </a:t>
            </a:r>
            <a:r>
              <a:rPr lang="en-JM" b="1" dirty="0">
                <a:solidFill>
                  <a:schemeClr val="bg1"/>
                </a:solidFill>
              </a:rPr>
              <a:t>= 0.079 </a:t>
            </a:r>
          </a:p>
        </p:txBody>
      </p:sp>
      <p:pic>
        <p:nvPicPr>
          <p:cNvPr id="10" name="Picture 9">
            <a:extLst>
              <a:ext uri="{FF2B5EF4-FFF2-40B4-BE49-F238E27FC236}">
                <a16:creationId xmlns:a16="http://schemas.microsoft.com/office/drawing/2014/main" id="{70B7E0C7-1661-824D-AE26-C047866FC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3" name="Slide Number Placeholder 2">
            <a:extLst>
              <a:ext uri="{FF2B5EF4-FFF2-40B4-BE49-F238E27FC236}">
                <a16:creationId xmlns:a16="http://schemas.microsoft.com/office/drawing/2014/main" id="{0CD5E52C-D84F-7048-B2C4-2790B6D4D930}"/>
              </a:ext>
            </a:extLst>
          </p:cNvPr>
          <p:cNvSpPr>
            <a:spLocks noGrp="1"/>
          </p:cNvSpPr>
          <p:nvPr>
            <p:ph type="sldNum" sz="quarter" idx="12"/>
          </p:nvPr>
        </p:nvSpPr>
        <p:spPr/>
        <p:txBody>
          <a:bodyPr/>
          <a:lstStyle/>
          <a:p>
            <a:fld id="{6360A657-6E65-DC41-8B27-72FD1013B4BA}" type="slidenum">
              <a:rPr lang="en-US" smtClean="0"/>
              <a:t>39</a:t>
            </a:fld>
            <a:endParaRPr lang="en-US"/>
          </a:p>
        </p:txBody>
      </p:sp>
    </p:spTree>
    <p:extLst>
      <p:ext uri="{BB962C8B-B14F-4D97-AF65-F5344CB8AC3E}">
        <p14:creationId xmlns:p14="http://schemas.microsoft.com/office/powerpoint/2010/main" val="347627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4-11 at 8.15.14 AM.png"/>
          <p:cNvPicPr>
            <a:picLocks noGrp="1" noChangeAspect="1"/>
          </p:cNvPicPr>
          <p:nvPr>
            <p:ph idx="1"/>
          </p:nvPr>
        </p:nvPicPr>
        <p:blipFill>
          <a:blip r:embed="rId3">
            <a:extLst>
              <a:ext uri="{28A0092B-C50C-407E-A947-70E740481C1C}">
                <a14:useLocalDpi xmlns:a14="http://schemas.microsoft.com/office/drawing/2010/main" val="0"/>
              </a:ext>
            </a:extLst>
          </a:blip>
          <a:srcRect t="6421" b="6421"/>
          <a:stretch>
            <a:fillRect/>
          </a:stretch>
        </p:blipFill>
        <p:spPr>
          <a:xfrm>
            <a:off x="2398713" y="1014413"/>
            <a:ext cx="4508500" cy="4764087"/>
          </a:xfrm>
        </p:spPr>
      </p:pic>
      <p:sp>
        <p:nvSpPr>
          <p:cNvPr id="3" name="TextBox 2"/>
          <p:cNvSpPr txBox="1"/>
          <p:nvPr/>
        </p:nvSpPr>
        <p:spPr>
          <a:xfrm>
            <a:off x="457201" y="6092998"/>
            <a:ext cx="8229600" cy="461665"/>
          </a:xfrm>
          <a:prstGeom prst="rect">
            <a:avLst/>
          </a:prstGeom>
          <a:noFill/>
        </p:spPr>
        <p:txBody>
          <a:bodyPr wrap="square" rtlCol="0">
            <a:spAutoFit/>
          </a:bodyPr>
          <a:lstStyle/>
          <a:p>
            <a:r>
              <a:rPr lang="en-US" sz="1200" dirty="0">
                <a:latin typeface="Calibri"/>
                <a:cs typeface="Calibri"/>
              </a:rPr>
              <a:t>National Research Council. (2012). </a:t>
            </a:r>
            <a:r>
              <a:rPr lang="en-US" sz="1200" i="1" dirty="0">
                <a:latin typeface="Calibri"/>
                <a:cs typeface="Calibri"/>
              </a:rPr>
              <a:t>A Framework for K-12 Science Education: Practices, Crosscutting Concepts, and Core Ideas.</a:t>
            </a:r>
            <a:r>
              <a:rPr lang="en-US" sz="1200" dirty="0">
                <a:latin typeface="Calibri"/>
                <a:cs typeface="Calibri"/>
              </a:rPr>
              <a:t> Washington DC: The National Academies Press.</a:t>
            </a:r>
            <a:endParaRPr lang="en-US" sz="1200" i="1" dirty="0">
              <a:latin typeface="Calibri"/>
              <a:cs typeface="Calibri"/>
            </a:endParaRPr>
          </a:p>
        </p:txBody>
      </p:sp>
      <p:sp>
        <p:nvSpPr>
          <p:cNvPr id="2" name="Slide Number Placeholder 1"/>
          <p:cNvSpPr>
            <a:spLocks noGrp="1"/>
          </p:cNvSpPr>
          <p:nvPr>
            <p:ph type="sldNum" sz="quarter" idx="12"/>
          </p:nvPr>
        </p:nvSpPr>
        <p:spPr/>
        <p:txBody>
          <a:bodyPr/>
          <a:lstStyle/>
          <a:p>
            <a:fld id="{DD0CF95F-A26F-D446-96AE-787433217227}" type="slidenum">
              <a:rPr lang="en-US" smtClean="0"/>
              <a:t>4</a:t>
            </a:fld>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5122935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16D6-D975-6C41-B28B-CAF65716CCB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Conclusions</a:t>
            </a:r>
          </a:p>
        </p:txBody>
      </p:sp>
      <p:sp>
        <p:nvSpPr>
          <p:cNvPr id="4" name="Rounded Rectangle 3">
            <a:extLst>
              <a:ext uri="{FF2B5EF4-FFF2-40B4-BE49-F238E27FC236}">
                <a16:creationId xmlns:a16="http://schemas.microsoft.com/office/drawing/2014/main" id="{3CF4C6ED-F1F6-1E4B-B260-E6546DF40B3E}"/>
              </a:ext>
            </a:extLst>
          </p:cNvPr>
          <p:cNvSpPr/>
          <p:nvPr/>
        </p:nvSpPr>
        <p:spPr>
          <a:xfrm>
            <a:off x="628650" y="1689056"/>
            <a:ext cx="3670395" cy="14482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Students are often given most opportunities to engage in practices early in the chemistry major.</a:t>
            </a:r>
          </a:p>
        </p:txBody>
      </p:sp>
      <p:sp>
        <p:nvSpPr>
          <p:cNvPr id="5" name="Rounded Rectangle 4">
            <a:extLst>
              <a:ext uri="{FF2B5EF4-FFF2-40B4-BE49-F238E27FC236}">
                <a16:creationId xmlns:a16="http://schemas.microsoft.com/office/drawing/2014/main" id="{07E2C112-584E-B84F-9B1D-9F1D2E2946B7}"/>
              </a:ext>
            </a:extLst>
          </p:cNvPr>
          <p:cNvSpPr/>
          <p:nvPr/>
        </p:nvSpPr>
        <p:spPr>
          <a:xfrm>
            <a:off x="4844957" y="1689056"/>
            <a:ext cx="3670395" cy="144829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Small, but meaningful, changes can be made to help increase engagement in the practices.</a:t>
            </a:r>
          </a:p>
        </p:txBody>
      </p:sp>
      <p:sp>
        <p:nvSpPr>
          <p:cNvPr id="6" name="Rounded Rectangle 5">
            <a:extLst>
              <a:ext uri="{FF2B5EF4-FFF2-40B4-BE49-F238E27FC236}">
                <a16:creationId xmlns:a16="http://schemas.microsoft.com/office/drawing/2014/main" id="{8AC2AA08-C6A7-C742-A2FE-11CB7B289315}"/>
              </a:ext>
            </a:extLst>
          </p:cNvPr>
          <p:cNvSpPr/>
          <p:nvPr/>
        </p:nvSpPr>
        <p:spPr>
          <a:xfrm>
            <a:off x="628649" y="3664424"/>
            <a:ext cx="3670395" cy="144829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Assessment of laboratory outcomes is crucial!</a:t>
            </a:r>
          </a:p>
        </p:txBody>
      </p:sp>
      <p:sp>
        <p:nvSpPr>
          <p:cNvPr id="7" name="Rounded Rectangle 6">
            <a:extLst>
              <a:ext uri="{FF2B5EF4-FFF2-40B4-BE49-F238E27FC236}">
                <a16:creationId xmlns:a16="http://schemas.microsoft.com/office/drawing/2014/main" id="{2DC993FC-28B7-444D-B377-77047968D25B}"/>
              </a:ext>
            </a:extLst>
          </p:cNvPr>
          <p:cNvSpPr/>
          <p:nvPr/>
        </p:nvSpPr>
        <p:spPr>
          <a:xfrm>
            <a:off x="4844957" y="3720649"/>
            <a:ext cx="3670395" cy="144829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Assessments need to be in a relevant context, focused not just on practices.</a:t>
            </a:r>
          </a:p>
        </p:txBody>
      </p:sp>
      <p:pic>
        <p:nvPicPr>
          <p:cNvPr id="8" name="Picture 7">
            <a:extLst>
              <a:ext uri="{FF2B5EF4-FFF2-40B4-BE49-F238E27FC236}">
                <a16:creationId xmlns:a16="http://schemas.microsoft.com/office/drawing/2014/main" id="{1633EFF4-7349-9F42-9BDF-B8299AFB8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9" name="Slide Number Placeholder 8">
            <a:extLst>
              <a:ext uri="{FF2B5EF4-FFF2-40B4-BE49-F238E27FC236}">
                <a16:creationId xmlns:a16="http://schemas.microsoft.com/office/drawing/2014/main" id="{DA48F244-861E-314F-8CFA-631ADF4CD119}"/>
              </a:ext>
            </a:extLst>
          </p:cNvPr>
          <p:cNvSpPr>
            <a:spLocks noGrp="1"/>
          </p:cNvSpPr>
          <p:nvPr>
            <p:ph type="sldNum" sz="quarter" idx="12"/>
          </p:nvPr>
        </p:nvSpPr>
        <p:spPr/>
        <p:txBody>
          <a:bodyPr/>
          <a:lstStyle/>
          <a:p>
            <a:fld id="{6360A657-6E65-DC41-8B27-72FD1013B4BA}" type="slidenum">
              <a:rPr lang="en-US" smtClean="0"/>
              <a:t>40</a:t>
            </a:fld>
            <a:endParaRPr lang="en-US"/>
          </a:p>
        </p:txBody>
      </p:sp>
    </p:spTree>
    <p:extLst>
      <p:ext uri="{BB962C8B-B14F-4D97-AF65-F5344CB8AC3E}">
        <p14:creationId xmlns:p14="http://schemas.microsoft.com/office/powerpoint/2010/main" val="17084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09A91A-3F83-B094-D127-40A5584A9F67}"/>
              </a:ext>
            </a:extLst>
          </p:cNvPr>
          <p:cNvSpPr>
            <a:spLocks noGrp="1"/>
          </p:cNvSpPr>
          <p:nvPr>
            <p:ph type="sldNum" sz="quarter" idx="12"/>
          </p:nvPr>
        </p:nvSpPr>
        <p:spPr/>
        <p:txBody>
          <a:bodyPr/>
          <a:lstStyle/>
          <a:p>
            <a:fld id="{F577C475-2346-3841-A320-D200B97A9323}" type="slidenum">
              <a:rPr lang="en-US" smtClean="0"/>
              <a:t>41</a:t>
            </a:fld>
            <a:endParaRPr lang="en-US"/>
          </a:p>
        </p:txBody>
      </p:sp>
      <p:sp>
        <p:nvSpPr>
          <p:cNvPr id="5" name="Title 1">
            <a:extLst>
              <a:ext uri="{FF2B5EF4-FFF2-40B4-BE49-F238E27FC236}">
                <a16:creationId xmlns:a16="http://schemas.microsoft.com/office/drawing/2014/main" id="{15E58FB2-142C-13CA-F61A-C7D8E67CFC94}"/>
              </a:ext>
            </a:extLst>
          </p:cNvPr>
          <p:cNvSpPr>
            <a:spLocks noGrp="1"/>
          </p:cNvSpPr>
          <p:nvPr>
            <p:ph type="title"/>
          </p:nvPr>
        </p:nvSpPr>
        <p:spPr>
          <a:xfrm>
            <a:off x="628650" y="365127"/>
            <a:ext cx="7886700" cy="979202"/>
          </a:xfrm>
        </p:spPr>
        <p:txBody>
          <a:bodyPr/>
          <a:lstStyle/>
          <a:p>
            <a:r>
              <a:rPr lang="en-US" dirty="0">
                <a:latin typeface="Calibri" panose="020F0502020204030204" pitchFamily="34" charset="0"/>
                <a:cs typeface="Calibri" panose="020F0502020204030204" pitchFamily="34" charset="0"/>
              </a:rPr>
              <a:t>Ongoing Work</a:t>
            </a:r>
          </a:p>
        </p:txBody>
      </p:sp>
      <p:pic>
        <p:nvPicPr>
          <p:cNvPr id="6" name="Picture 5">
            <a:extLst>
              <a:ext uri="{FF2B5EF4-FFF2-40B4-BE49-F238E27FC236}">
                <a16:creationId xmlns:a16="http://schemas.microsoft.com/office/drawing/2014/main" id="{99FF729D-6CF0-56E7-C44B-FCF2C51253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7" name="Rounded Rectangle 6">
            <a:extLst>
              <a:ext uri="{FF2B5EF4-FFF2-40B4-BE49-F238E27FC236}">
                <a16:creationId xmlns:a16="http://schemas.microsoft.com/office/drawing/2014/main" id="{BDFCE6C3-EE8D-938A-AEDD-8FDC6C457B3E}"/>
              </a:ext>
            </a:extLst>
          </p:cNvPr>
          <p:cNvSpPr/>
          <p:nvPr/>
        </p:nvSpPr>
        <p:spPr>
          <a:xfrm>
            <a:off x="2534398" y="1344329"/>
            <a:ext cx="5522211" cy="210122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Implementation and Evaluation of a Project-based Organic Laboratory curriculum: Affecting students’ utility value?</a:t>
            </a:r>
          </a:p>
        </p:txBody>
      </p:sp>
      <p:pic>
        <p:nvPicPr>
          <p:cNvPr id="8" name="Picture 7">
            <a:extLst>
              <a:ext uri="{FF2B5EF4-FFF2-40B4-BE49-F238E27FC236}">
                <a16:creationId xmlns:a16="http://schemas.microsoft.com/office/drawing/2014/main" id="{400DEEBF-5222-FB6E-2A09-4EFB634525D6}"/>
              </a:ext>
            </a:extLst>
          </p:cNvPr>
          <p:cNvPicPr>
            <a:picLocks noChangeAspect="1"/>
          </p:cNvPicPr>
          <p:nvPr/>
        </p:nvPicPr>
        <p:blipFill rotWithShape="1">
          <a:blip r:embed="rId3"/>
          <a:srcRect l="68857" t="32762" r="22843" b="50956"/>
          <a:stretch/>
        </p:blipFill>
        <p:spPr>
          <a:xfrm>
            <a:off x="863432" y="1344329"/>
            <a:ext cx="1428019" cy="2101226"/>
          </a:xfrm>
          <a:prstGeom prst="rect">
            <a:avLst/>
          </a:prstGeom>
        </p:spPr>
      </p:pic>
      <p:sp>
        <p:nvSpPr>
          <p:cNvPr id="10" name="TextBox 9">
            <a:extLst>
              <a:ext uri="{FF2B5EF4-FFF2-40B4-BE49-F238E27FC236}">
                <a16:creationId xmlns:a16="http://schemas.microsoft.com/office/drawing/2014/main" id="{AE6F5240-DAAB-E37B-AD61-2F8EC4B57EE7}"/>
              </a:ext>
            </a:extLst>
          </p:cNvPr>
          <p:cNvSpPr txBox="1"/>
          <p:nvPr/>
        </p:nvSpPr>
        <p:spPr>
          <a:xfrm>
            <a:off x="2073397" y="4036343"/>
            <a:ext cx="6127688" cy="1477328"/>
          </a:xfrm>
          <a:prstGeom prst="rect">
            <a:avLst/>
          </a:prstGeom>
          <a:noFill/>
        </p:spPr>
        <p:txBody>
          <a:bodyPr wrap="square">
            <a:spAutoFit/>
          </a:bodyPr>
          <a:lstStyle/>
          <a:p>
            <a:pPr marL="285750" marR="0" indent="-285750">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NSF IUSE Grant: </a:t>
            </a:r>
            <a:r>
              <a:rPr lang="en-US" sz="1800" i="1" dirty="0">
                <a:solidFill>
                  <a:srgbClr val="000000"/>
                </a:solidFill>
                <a:effectLst/>
                <a:latin typeface="Times New Roman" panose="02020603050405020304" pitchFamily="18" charset="0"/>
                <a:ea typeface="Times New Roman" panose="02020603050405020304" pitchFamily="18" charset="0"/>
              </a:rPr>
              <a:t>Collaborative Research: Development of Three-Dimensional Learning in General Chemistry Laboratory Environments (3DLab)</a:t>
            </a:r>
            <a:r>
              <a:rPr lang="en-US" sz="1800" dirty="0">
                <a:solidFill>
                  <a:srgbClr val="000000"/>
                </a:solidFill>
                <a:effectLst/>
                <a:latin typeface="Times New Roman" panose="02020603050405020304" pitchFamily="18" charset="0"/>
                <a:ea typeface="Times New Roman" panose="02020603050405020304" pitchFamily="18" charset="0"/>
              </a:rPr>
              <a:t> #2236132, $599,350, submitted, PI: </a:t>
            </a:r>
            <a:r>
              <a:rPr lang="en-US" sz="1800" b="1" dirty="0">
                <a:solidFill>
                  <a:srgbClr val="000000"/>
                </a:solidFill>
                <a:effectLst/>
                <a:latin typeface="Times New Roman" panose="02020603050405020304" pitchFamily="18" charset="0"/>
                <a:ea typeface="Times New Roman" panose="02020603050405020304" pitchFamily="18" charset="0"/>
              </a:rPr>
              <a:t>Carmel, J.H.;</a:t>
            </a:r>
            <a:r>
              <a:rPr lang="en-US" sz="1800" dirty="0">
                <a:solidFill>
                  <a:srgbClr val="000000"/>
                </a:solidFill>
                <a:effectLst/>
                <a:latin typeface="Times New Roman" panose="02020603050405020304" pitchFamily="18" charset="0"/>
                <a:ea typeface="Times New Roman" panose="02020603050405020304" pitchFamily="18" charset="0"/>
              </a:rPr>
              <a:t> Co-PIs: Day, E.L.; Stephenson, N.S.</a:t>
            </a:r>
          </a:p>
        </p:txBody>
      </p:sp>
      <p:pic>
        <p:nvPicPr>
          <p:cNvPr id="11" name="Picture 10">
            <a:extLst>
              <a:ext uri="{FF2B5EF4-FFF2-40B4-BE49-F238E27FC236}">
                <a16:creationId xmlns:a16="http://schemas.microsoft.com/office/drawing/2014/main" id="{8699590C-0001-AE93-546D-9734FB2DC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313" y="4160312"/>
            <a:ext cx="1021281" cy="1027184"/>
          </a:xfrm>
          <a:prstGeom prst="rect">
            <a:avLst/>
          </a:prstGeom>
        </p:spPr>
      </p:pic>
    </p:spTree>
    <p:extLst>
      <p:ext uri="{BB962C8B-B14F-4D97-AF65-F5344CB8AC3E}">
        <p14:creationId xmlns:p14="http://schemas.microsoft.com/office/powerpoint/2010/main" val="272352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7C57D-49D3-404D-BD0C-279690D90E96}"/>
              </a:ext>
            </a:extLst>
          </p:cNvPr>
          <p:cNvSpPr>
            <a:spLocks noGrp="1"/>
          </p:cNvSpPr>
          <p:nvPr>
            <p:ph type="title"/>
          </p:nvPr>
        </p:nvSpPr>
        <p:spPr>
          <a:xfrm>
            <a:off x="628650" y="365126"/>
            <a:ext cx="7886700" cy="587775"/>
          </a:xfrm>
        </p:spPr>
        <p:txBody>
          <a:bodyPr>
            <a:normAutofit fontScale="90000"/>
          </a:bodyPr>
          <a:lstStyle/>
          <a:p>
            <a:pPr algn="ctr"/>
            <a:r>
              <a:rPr lang="en-US" dirty="0">
                <a:latin typeface="Calibri" panose="020F0502020204030204" pitchFamily="34" charset="0"/>
                <a:cs typeface="Calibri" panose="020F0502020204030204" pitchFamily="34" charset="0"/>
              </a:rPr>
              <a:t>Acknowledgements</a:t>
            </a:r>
          </a:p>
        </p:txBody>
      </p:sp>
      <p:sp>
        <p:nvSpPr>
          <p:cNvPr id="3" name="Content Placeholder 2">
            <a:extLst>
              <a:ext uri="{FF2B5EF4-FFF2-40B4-BE49-F238E27FC236}">
                <a16:creationId xmlns:a16="http://schemas.microsoft.com/office/drawing/2014/main" id="{7997D5F8-1FEB-E346-B985-DC7328BCE9DF}"/>
              </a:ext>
            </a:extLst>
          </p:cNvPr>
          <p:cNvSpPr>
            <a:spLocks noGrp="1"/>
          </p:cNvSpPr>
          <p:nvPr>
            <p:ph idx="1"/>
          </p:nvPr>
        </p:nvSpPr>
        <p:spPr>
          <a:xfrm>
            <a:off x="628650" y="1191311"/>
            <a:ext cx="7886700" cy="4351338"/>
          </a:xfrm>
        </p:spPr>
        <p:txBody>
          <a:bodyPr/>
          <a:lstStyle/>
          <a:p>
            <a:pPr marL="0" indent="0">
              <a:buNone/>
            </a:pPr>
            <a:r>
              <a:rPr lang="en-US" sz="2000" b="1" dirty="0"/>
              <a:t>Project Team</a:t>
            </a:r>
          </a:p>
          <a:p>
            <a:pPr marL="0" indent="0">
              <a:lnSpc>
                <a:spcPct val="100000"/>
              </a:lnSpc>
              <a:spcBef>
                <a:spcPts val="0"/>
              </a:spcBef>
              <a:buNone/>
            </a:pPr>
            <a:r>
              <a:rPr lang="en-US" sz="1400" dirty="0"/>
              <a:t>Melanie Cooper (Michigan State, co-PI)</a:t>
            </a:r>
          </a:p>
          <a:p>
            <a:pPr marL="0" indent="0">
              <a:lnSpc>
                <a:spcPct val="100000"/>
              </a:lnSpc>
              <a:spcBef>
                <a:spcPts val="0"/>
              </a:spcBef>
              <a:buNone/>
            </a:pPr>
            <a:r>
              <a:rPr lang="en-US" sz="1400" dirty="0"/>
              <a:t>Deborah Herrington (Grand Valley, co-PI)</a:t>
            </a:r>
          </a:p>
          <a:p>
            <a:pPr marL="0" indent="0">
              <a:lnSpc>
                <a:spcPct val="100000"/>
              </a:lnSpc>
              <a:spcBef>
                <a:spcPts val="0"/>
              </a:spcBef>
              <a:buNone/>
            </a:pPr>
            <a:r>
              <a:rPr lang="en-US" sz="1400" dirty="0" err="1"/>
              <a:t>Norda</a:t>
            </a:r>
            <a:r>
              <a:rPr lang="en-US" sz="1400" dirty="0"/>
              <a:t> Stephenson, Erin Duffy (Western Washington)</a:t>
            </a:r>
          </a:p>
          <a:p>
            <a:pPr marL="0" indent="0">
              <a:lnSpc>
                <a:spcPct val="100000"/>
              </a:lnSpc>
              <a:spcBef>
                <a:spcPts val="0"/>
              </a:spcBef>
              <a:buNone/>
            </a:pPr>
            <a:r>
              <a:rPr lang="en-US" sz="1400" dirty="0"/>
              <a:t>Elizabeth Day (UT El Paso)</a:t>
            </a:r>
          </a:p>
          <a:p>
            <a:pPr marL="0" indent="0">
              <a:lnSpc>
                <a:spcPct val="100000"/>
              </a:lnSpc>
              <a:spcBef>
                <a:spcPts val="0"/>
              </a:spcBef>
              <a:buNone/>
            </a:pPr>
            <a:r>
              <a:rPr lang="en-US" sz="1400" dirty="0"/>
              <a:t>Kira Padilla (Universidad Nacional </a:t>
            </a:r>
            <a:r>
              <a:rPr lang="en-US" sz="1400" dirty="0" err="1"/>
              <a:t>Autónoma</a:t>
            </a:r>
            <a:r>
              <a:rPr lang="en-US" sz="1400" dirty="0"/>
              <a:t> de México)</a:t>
            </a:r>
          </a:p>
          <a:p>
            <a:pPr marL="0" indent="0">
              <a:buNone/>
            </a:pPr>
            <a:r>
              <a:rPr lang="en-US" sz="2000" b="1" dirty="0"/>
              <a:t>Student Participants</a:t>
            </a:r>
          </a:p>
          <a:p>
            <a:pPr marL="0" indent="0">
              <a:buNone/>
            </a:pPr>
            <a:r>
              <a:rPr lang="en-US" sz="2000" b="1" dirty="0"/>
              <a:t>Florida International University</a:t>
            </a:r>
          </a:p>
          <a:p>
            <a:pPr marL="0" indent="0">
              <a:lnSpc>
                <a:spcPct val="100000"/>
              </a:lnSpc>
              <a:spcBef>
                <a:spcPts val="0"/>
              </a:spcBef>
              <a:buNone/>
            </a:pPr>
            <a:r>
              <a:rPr lang="en-US" sz="2000" b="1" dirty="0"/>
              <a:t>National Science Foundation </a:t>
            </a:r>
          </a:p>
          <a:p>
            <a:pPr marL="0" indent="0">
              <a:lnSpc>
                <a:spcPct val="100000"/>
              </a:lnSpc>
              <a:spcBef>
                <a:spcPts val="0"/>
              </a:spcBef>
              <a:buNone/>
            </a:pPr>
            <a:r>
              <a:rPr lang="en-US" sz="1400" dirty="0"/>
              <a:t>(#1708506) </a:t>
            </a:r>
          </a:p>
        </p:txBody>
      </p:sp>
      <p:sp>
        <p:nvSpPr>
          <p:cNvPr id="4" name="Slide Number Placeholder 3">
            <a:extLst>
              <a:ext uri="{FF2B5EF4-FFF2-40B4-BE49-F238E27FC236}">
                <a16:creationId xmlns:a16="http://schemas.microsoft.com/office/drawing/2014/main" id="{5F3FD384-4611-7847-9C4C-25A60C53F7F0}"/>
              </a:ext>
            </a:extLst>
          </p:cNvPr>
          <p:cNvSpPr>
            <a:spLocks noGrp="1"/>
          </p:cNvSpPr>
          <p:nvPr>
            <p:ph type="sldNum" sz="quarter" idx="12"/>
          </p:nvPr>
        </p:nvSpPr>
        <p:spPr/>
        <p:txBody>
          <a:bodyPr/>
          <a:lstStyle/>
          <a:p>
            <a:fld id="{DD0CF95F-A26F-D446-96AE-787433217227}" type="slidenum">
              <a:rPr lang="en-US" smtClean="0"/>
              <a:t>42</a:t>
            </a:fld>
            <a:endParaRPr lang="en-US"/>
          </a:p>
        </p:txBody>
      </p:sp>
      <p:pic>
        <p:nvPicPr>
          <p:cNvPr id="5" name="Picture 4">
            <a:extLst>
              <a:ext uri="{FF2B5EF4-FFF2-40B4-BE49-F238E27FC236}">
                <a16:creationId xmlns:a16="http://schemas.microsoft.com/office/drawing/2014/main" id="{D3759925-2CA3-C64C-98EB-FA9E286FC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pic>
        <p:nvPicPr>
          <p:cNvPr id="6" name="Picture 5">
            <a:extLst>
              <a:ext uri="{FF2B5EF4-FFF2-40B4-BE49-F238E27FC236}">
                <a16:creationId xmlns:a16="http://schemas.microsoft.com/office/drawing/2014/main" id="{88C65222-1CA4-A84B-BCE4-F4B40A768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390" y="5521645"/>
            <a:ext cx="1021281" cy="1027184"/>
          </a:xfrm>
          <a:prstGeom prst="rect">
            <a:avLst/>
          </a:prstGeom>
        </p:spPr>
      </p:pic>
      <p:pic>
        <p:nvPicPr>
          <p:cNvPr id="7" name="Picture 6">
            <a:extLst>
              <a:ext uri="{FF2B5EF4-FFF2-40B4-BE49-F238E27FC236}">
                <a16:creationId xmlns:a16="http://schemas.microsoft.com/office/drawing/2014/main" id="{235C5DB0-7EF6-E848-A557-7EDFBAF4B4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921" y="4991257"/>
            <a:ext cx="2164566" cy="392327"/>
          </a:xfrm>
          <a:prstGeom prst="rect">
            <a:avLst/>
          </a:prstGeom>
        </p:spPr>
      </p:pic>
      <p:pic>
        <p:nvPicPr>
          <p:cNvPr id="8" name="Picture 7">
            <a:extLst>
              <a:ext uri="{FF2B5EF4-FFF2-40B4-BE49-F238E27FC236}">
                <a16:creationId xmlns:a16="http://schemas.microsoft.com/office/drawing/2014/main" id="{E5037635-1FE3-994D-9B17-FE21A24BE8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4250" y="4876043"/>
            <a:ext cx="1868263" cy="622754"/>
          </a:xfrm>
          <a:prstGeom prst="rect">
            <a:avLst/>
          </a:prstGeom>
        </p:spPr>
      </p:pic>
      <p:pic>
        <p:nvPicPr>
          <p:cNvPr id="10" name="Picture 9">
            <a:extLst>
              <a:ext uri="{FF2B5EF4-FFF2-40B4-BE49-F238E27FC236}">
                <a16:creationId xmlns:a16="http://schemas.microsoft.com/office/drawing/2014/main" id="{7519F758-1A49-E14D-B8DD-73A72F387596}"/>
              </a:ext>
            </a:extLst>
          </p:cNvPr>
          <p:cNvPicPr>
            <a:picLocks noChangeAspect="1"/>
          </p:cNvPicPr>
          <p:nvPr/>
        </p:nvPicPr>
        <p:blipFill>
          <a:blip r:embed="rId6"/>
          <a:stretch>
            <a:fillRect/>
          </a:stretch>
        </p:blipFill>
        <p:spPr>
          <a:xfrm>
            <a:off x="6457950" y="5755706"/>
            <a:ext cx="1898481" cy="559062"/>
          </a:xfrm>
          <a:prstGeom prst="rect">
            <a:avLst/>
          </a:prstGeom>
        </p:spPr>
      </p:pic>
      <p:pic>
        <p:nvPicPr>
          <p:cNvPr id="12" name="Picture 11">
            <a:extLst>
              <a:ext uri="{FF2B5EF4-FFF2-40B4-BE49-F238E27FC236}">
                <a16:creationId xmlns:a16="http://schemas.microsoft.com/office/drawing/2014/main" id="{C89F0336-896B-5C40-BEB8-A79FB549D87D}"/>
              </a:ext>
            </a:extLst>
          </p:cNvPr>
          <p:cNvPicPr>
            <a:picLocks noChangeAspect="1"/>
          </p:cNvPicPr>
          <p:nvPr/>
        </p:nvPicPr>
        <p:blipFill rotWithShape="1">
          <a:blip r:embed="rId7"/>
          <a:srcRect l="5999" t="7428" r="10143" b="14096"/>
          <a:stretch/>
        </p:blipFill>
        <p:spPr>
          <a:xfrm>
            <a:off x="4865619" y="1012987"/>
            <a:ext cx="4162168" cy="2921318"/>
          </a:xfrm>
          <a:prstGeom prst="rect">
            <a:avLst/>
          </a:prstGeom>
        </p:spPr>
      </p:pic>
      <p:sp>
        <p:nvSpPr>
          <p:cNvPr id="15" name="TextBox 14">
            <a:extLst>
              <a:ext uri="{FF2B5EF4-FFF2-40B4-BE49-F238E27FC236}">
                <a16:creationId xmlns:a16="http://schemas.microsoft.com/office/drawing/2014/main" id="{D797B45E-783E-E942-82A5-71C9FB1B4C2E}"/>
              </a:ext>
            </a:extLst>
          </p:cNvPr>
          <p:cNvSpPr txBox="1"/>
          <p:nvPr/>
        </p:nvSpPr>
        <p:spPr>
          <a:xfrm>
            <a:off x="4872236" y="3955884"/>
            <a:ext cx="4155551" cy="830997"/>
          </a:xfrm>
          <a:prstGeom prst="rect">
            <a:avLst/>
          </a:prstGeom>
          <a:noFill/>
        </p:spPr>
        <p:txBody>
          <a:bodyPr wrap="square" lIns="0" rIns="0" rtlCol="0">
            <a:spAutoFit/>
          </a:bodyPr>
          <a:lstStyle/>
          <a:p>
            <a:r>
              <a:rPr lang="en-US" sz="1200" b="1" dirty="0"/>
              <a:t>Carmel Research Group</a:t>
            </a:r>
            <a:r>
              <a:rPr lang="en-US" sz="1200" b="1" dirty="0">
                <a:sym typeface="Wingdings" pitchFamily="2" charset="2"/>
              </a:rPr>
              <a:t> (l to r): </a:t>
            </a:r>
            <a:r>
              <a:rPr lang="en-US" sz="1200" dirty="0">
                <a:sym typeface="Wingdings" pitchFamily="2" charset="2"/>
              </a:rPr>
              <a:t>Dr. Justin Carmel, George </a:t>
            </a:r>
            <a:r>
              <a:rPr lang="en-US" sz="1200" dirty="0" err="1">
                <a:sym typeface="Wingdings" pitchFamily="2" charset="2"/>
              </a:rPr>
              <a:t>Rophail</a:t>
            </a:r>
            <a:r>
              <a:rPr lang="en-US" sz="1200" dirty="0">
                <a:sym typeface="Wingdings" pitchFamily="2" charset="2"/>
              </a:rPr>
              <a:t>, Daniela Martinez </a:t>
            </a:r>
            <a:r>
              <a:rPr lang="en-US" sz="1200" dirty="0" err="1">
                <a:sym typeface="Wingdings" pitchFamily="2" charset="2"/>
              </a:rPr>
              <a:t>Rioseco</a:t>
            </a:r>
            <a:r>
              <a:rPr lang="en-US" sz="1200" dirty="0">
                <a:sym typeface="Wingdings" pitchFamily="2" charset="2"/>
              </a:rPr>
              <a:t>, Viviana </a:t>
            </a:r>
            <a:r>
              <a:rPr lang="en-US" sz="1200" dirty="0" err="1">
                <a:sym typeface="Wingdings" pitchFamily="2" charset="2"/>
              </a:rPr>
              <a:t>Montalti</a:t>
            </a:r>
            <a:r>
              <a:rPr lang="en-US" sz="1200" dirty="0">
                <a:sym typeface="Wingdings" pitchFamily="2" charset="2"/>
              </a:rPr>
              <a:t>, Jake Carrier, Grace Leon-Lozano, </a:t>
            </a:r>
            <a:r>
              <a:rPr lang="en-US" sz="1200" dirty="0" err="1">
                <a:sym typeface="Wingdings" pitchFamily="2" charset="2"/>
              </a:rPr>
              <a:t>Edian</a:t>
            </a:r>
            <a:r>
              <a:rPr lang="en-US" sz="1200" dirty="0">
                <a:sym typeface="Wingdings" pitchFamily="2" charset="2"/>
              </a:rPr>
              <a:t> Villar, Trent Keeler, Giselle Castano (not pictured: Ingrid Lopez, Amy Rios)</a:t>
            </a:r>
            <a:endParaRPr lang="en-US" sz="1200" dirty="0"/>
          </a:p>
        </p:txBody>
      </p:sp>
    </p:spTree>
    <p:extLst>
      <p:ext uri="{BB962C8B-B14F-4D97-AF65-F5344CB8AC3E}">
        <p14:creationId xmlns:p14="http://schemas.microsoft.com/office/powerpoint/2010/main" val="32525934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b="1" dirty="0">
                <a:latin typeface="Calibri" charset="0"/>
                <a:ea typeface="Calibri" charset="0"/>
                <a:cs typeface="Calibri" charset="0"/>
              </a:rPr>
              <a:t>Questions</a:t>
            </a:r>
            <a:r>
              <a:rPr lang="en-US" b="1" dirty="0">
                <a:latin typeface="Calibri" charset="0"/>
                <a:ea typeface="Calibri" charset="0"/>
                <a:cs typeface="Calibri" charset="0"/>
              </a:rPr>
              <a:t>?</a:t>
            </a:r>
          </a:p>
        </p:txBody>
      </p:sp>
      <p:sp>
        <p:nvSpPr>
          <p:cNvPr id="3" name="Subtitle 2"/>
          <p:cNvSpPr>
            <a:spLocks noGrp="1"/>
          </p:cNvSpPr>
          <p:nvPr>
            <p:ph type="subTitle" idx="1"/>
          </p:nvPr>
        </p:nvSpPr>
        <p:spPr>
          <a:xfrm>
            <a:off x="685800" y="3509963"/>
            <a:ext cx="7772400" cy="2128837"/>
          </a:xfrm>
        </p:spPr>
        <p:txBody>
          <a:bodyPr>
            <a:normAutofit/>
          </a:bodyPr>
          <a:lstStyle/>
          <a:p>
            <a:r>
              <a:rPr lang="en-US" sz="2800" dirty="0">
                <a:hlinkClick r:id="rId2"/>
              </a:rPr>
              <a:t>jcarmel@fiu.edu</a:t>
            </a:r>
            <a:endParaRPr lang="en-US" sz="2800" dirty="0"/>
          </a:p>
          <a:p>
            <a:r>
              <a:rPr lang="en-US" sz="2800" dirty="0"/>
              <a:t>   @</a:t>
            </a:r>
            <a:r>
              <a:rPr lang="en-US" sz="2800" dirty="0" err="1"/>
              <a:t>bluehairedchmst</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9884" y="5021808"/>
            <a:ext cx="2191657" cy="8218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827" y="5082585"/>
            <a:ext cx="3863808" cy="700315"/>
          </a:xfrm>
          <a:prstGeom prst="rect">
            <a:avLst/>
          </a:prstGeom>
        </p:spPr>
      </p:pic>
      <p:pic>
        <p:nvPicPr>
          <p:cNvPr id="6" name="Content Placeholder 6" descr="C:\Users\Norda\AppData\Local\Microsoft\Windows\INetCache\Content.MSO\357EA7CE.tmp">
            <a:extLst>
              <a:ext uri="{FF2B5EF4-FFF2-40B4-BE49-F238E27FC236}">
                <a16:creationId xmlns:a16="http://schemas.microsoft.com/office/drawing/2014/main" id="{4B69E6C6-E203-664A-A727-2605A0F5C1CF}"/>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3429637" y="418298"/>
            <a:ext cx="2284726" cy="2154469"/>
          </a:xfrm>
          <a:prstGeom prst="rect">
            <a:avLst/>
          </a:prstGeom>
          <a:noFill/>
          <a:ln>
            <a:noFill/>
          </a:ln>
        </p:spPr>
      </p:pic>
      <p:pic>
        <p:nvPicPr>
          <p:cNvPr id="7" name="Picture 6">
            <a:extLst>
              <a:ext uri="{FF2B5EF4-FFF2-40B4-BE49-F238E27FC236}">
                <a16:creationId xmlns:a16="http://schemas.microsoft.com/office/drawing/2014/main" id="{1920261D-1870-5448-A4B8-597262BAE8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pic>
        <p:nvPicPr>
          <p:cNvPr id="1026" name="Picture 2" descr="Twitter Logo, history, meaning, symbol, PNG">
            <a:extLst>
              <a:ext uri="{FF2B5EF4-FFF2-40B4-BE49-F238E27FC236}">
                <a16:creationId xmlns:a16="http://schemas.microsoft.com/office/drawing/2014/main" id="{F33FDD65-B028-5B49-9A91-B9294DBB7F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5722" y="4045360"/>
            <a:ext cx="813915" cy="45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930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49B626-8424-EE4F-8108-CA7AEDFCB5D6}"/>
              </a:ext>
            </a:extLst>
          </p:cNvPr>
          <p:cNvSpPr>
            <a:spLocks noGrp="1"/>
          </p:cNvSpPr>
          <p:nvPr>
            <p:ph type="sldNum" sz="quarter" idx="12"/>
          </p:nvPr>
        </p:nvSpPr>
        <p:spPr/>
        <p:txBody>
          <a:bodyPr/>
          <a:lstStyle/>
          <a:p>
            <a:fld id="{DD0CF95F-A26F-D446-96AE-787433217227}" type="slidenum">
              <a:rPr lang="en-US" smtClean="0"/>
              <a:t>5</a:t>
            </a:fld>
            <a:endParaRPr lang="en-US"/>
          </a:p>
        </p:txBody>
      </p:sp>
      <p:pic>
        <p:nvPicPr>
          <p:cNvPr id="5" name="Picture 4">
            <a:extLst>
              <a:ext uri="{FF2B5EF4-FFF2-40B4-BE49-F238E27FC236}">
                <a16:creationId xmlns:a16="http://schemas.microsoft.com/office/drawing/2014/main" id="{0AA8123F-621E-FD45-9A21-0F10CF9AA7F9}"/>
              </a:ext>
            </a:extLst>
          </p:cNvPr>
          <p:cNvPicPr>
            <a:picLocks noChangeAspect="1"/>
          </p:cNvPicPr>
          <p:nvPr/>
        </p:nvPicPr>
        <p:blipFill rotWithShape="1">
          <a:blip r:embed="rId2">
            <a:extLst>
              <a:ext uri="{28A0092B-C50C-407E-A947-70E740481C1C}">
                <a14:useLocalDpi xmlns:a14="http://schemas.microsoft.com/office/drawing/2010/main" val="0"/>
              </a:ext>
            </a:extLst>
          </a:blip>
          <a:srcRect r="30555"/>
          <a:stretch/>
        </p:blipFill>
        <p:spPr bwMode="auto">
          <a:xfrm>
            <a:off x="2413613" y="1469342"/>
            <a:ext cx="6538799" cy="3382695"/>
          </a:xfrm>
          <a:prstGeom prst="rect">
            <a:avLst/>
          </a:prstGeom>
          <a:noFill/>
          <a:ln>
            <a:noFill/>
          </a:ln>
          <a:extLst>
            <a:ext uri="{53640926-AAD7-44D8-BBD7-CCE9431645EC}">
              <a14:shadowObscured xmlns:a14="http://schemas.microsoft.com/office/drawing/2010/main"/>
            </a:ext>
          </a:extLst>
        </p:spPr>
      </p:pic>
      <p:sp>
        <p:nvSpPr>
          <p:cNvPr id="7" name="Rounded Rectangle 14">
            <a:extLst>
              <a:ext uri="{FF2B5EF4-FFF2-40B4-BE49-F238E27FC236}">
                <a16:creationId xmlns:a16="http://schemas.microsoft.com/office/drawing/2014/main" id="{78998F0D-A652-6848-A7BA-CF90A9D7A25A}"/>
              </a:ext>
            </a:extLst>
          </p:cNvPr>
          <p:cNvSpPr/>
          <p:nvPr/>
        </p:nvSpPr>
        <p:spPr>
          <a:xfrm>
            <a:off x="805895" y="4376564"/>
            <a:ext cx="2152005" cy="1717435"/>
          </a:xfrm>
          <a:prstGeom prst="roundRect">
            <a:avLst/>
          </a:prstGeom>
          <a:solidFill>
            <a:srgbClr val="71007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dirty="0">
                <a:latin typeface="Calibri"/>
                <a:cs typeface="Calibri"/>
              </a:rPr>
              <a:t>What we want students to know...</a:t>
            </a:r>
            <a:endParaRPr lang="en-US" dirty="0">
              <a:latin typeface="Calibri"/>
              <a:cs typeface="Calibri"/>
            </a:endParaRPr>
          </a:p>
        </p:txBody>
      </p:sp>
      <p:sp>
        <p:nvSpPr>
          <p:cNvPr id="6" name="Rounded Rectangle 15">
            <a:extLst>
              <a:ext uri="{FF2B5EF4-FFF2-40B4-BE49-F238E27FC236}">
                <a16:creationId xmlns:a16="http://schemas.microsoft.com/office/drawing/2014/main" id="{9087A428-7D61-6948-BC4E-58F496E219F6}"/>
              </a:ext>
            </a:extLst>
          </p:cNvPr>
          <p:cNvSpPr/>
          <p:nvPr/>
        </p:nvSpPr>
        <p:spPr>
          <a:xfrm>
            <a:off x="444488" y="2173288"/>
            <a:ext cx="2152004" cy="1557865"/>
          </a:xfrm>
          <a:prstGeom prst="roundRect">
            <a:avLst/>
          </a:prstGeom>
          <a:solidFill>
            <a:srgbClr val="676767"/>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dirty="0">
                <a:latin typeface="Calibri"/>
                <a:cs typeface="Calibri"/>
              </a:rPr>
              <a:t>...and lenses they can use to think about knowledge across disciplines.</a:t>
            </a:r>
            <a:endParaRPr lang="en-US" dirty="0">
              <a:latin typeface="Calibri"/>
              <a:cs typeface="Calibri"/>
            </a:endParaRPr>
          </a:p>
        </p:txBody>
      </p:sp>
      <p:sp>
        <p:nvSpPr>
          <p:cNvPr id="8" name="Rounded Rectangle 1">
            <a:extLst>
              <a:ext uri="{FF2B5EF4-FFF2-40B4-BE49-F238E27FC236}">
                <a16:creationId xmlns:a16="http://schemas.microsoft.com/office/drawing/2014/main" id="{DBD9BDB4-D992-0B44-9377-AE9AA1D7F57B}"/>
              </a:ext>
            </a:extLst>
          </p:cNvPr>
          <p:cNvSpPr/>
          <p:nvPr/>
        </p:nvSpPr>
        <p:spPr>
          <a:xfrm>
            <a:off x="805895" y="178521"/>
            <a:ext cx="2152003" cy="1702200"/>
          </a:xfrm>
          <a:prstGeom prst="roundRect">
            <a:avLst/>
          </a:prstGeom>
          <a:solidFill>
            <a:srgbClr val="01A3A3"/>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s-IS" dirty="0">
                <a:latin typeface="Calibri"/>
                <a:cs typeface="Calibri"/>
              </a:rPr>
              <a:t>…what we want students to do with that knowledge... </a:t>
            </a:r>
            <a:endParaRPr lang="en-US" dirty="0">
              <a:latin typeface="Calibri"/>
              <a:cs typeface="Calibri"/>
            </a:endParaRPr>
          </a:p>
        </p:txBody>
      </p:sp>
      <p:sp>
        <p:nvSpPr>
          <p:cNvPr id="9" name="TextBox 8">
            <a:extLst>
              <a:ext uri="{FF2B5EF4-FFF2-40B4-BE49-F238E27FC236}">
                <a16:creationId xmlns:a16="http://schemas.microsoft.com/office/drawing/2014/main" id="{AB1FD751-0EAD-364E-8035-E3DDF9555836}"/>
              </a:ext>
            </a:extLst>
          </p:cNvPr>
          <p:cNvSpPr txBox="1"/>
          <p:nvPr/>
        </p:nvSpPr>
        <p:spPr>
          <a:xfrm>
            <a:off x="457201" y="6092998"/>
            <a:ext cx="8229600" cy="646331"/>
          </a:xfrm>
          <a:prstGeom prst="rect">
            <a:avLst/>
          </a:prstGeom>
          <a:noFill/>
        </p:spPr>
        <p:txBody>
          <a:bodyPr wrap="square" rtlCol="0">
            <a:spAutoFit/>
          </a:bodyPr>
          <a:lstStyle/>
          <a:p>
            <a:r>
              <a:rPr lang="en-US" sz="1200" dirty="0">
                <a:latin typeface="Calibri"/>
                <a:cs typeface="Calibri"/>
              </a:rPr>
              <a:t>National Research Council. (2012). </a:t>
            </a:r>
            <a:r>
              <a:rPr lang="en-US" sz="1200" i="1" dirty="0">
                <a:latin typeface="Calibri"/>
                <a:cs typeface="Calibri"/>
              </a:rPr>
              <a:t>A Framework for K-12 Science Education: Practices, Crosscutting Concepts, and Core Ideas.</a:t>
            </a:r>
            <a:r>
              <a:rPr lang="en-US" sz="1200" dirty="0">
                <a:latin typeface="Calibri"/>
                <a:cs typeface="Calibri"/>
              </a:rPr>
              <a:t> Washington DC: The National Academies Press.</a:t>
            </a:r>
          </a:p>
          <a:p>
            <a:r>
              <a:rPr lang="en-US" sz="1200" dirty="0">
                <a:latin typeface="Calibri"/>
                <a:cs typeface="Calibri"/>
              </a:rPr>
              <a:t>Cooper, M.M. (2020). </a:t>
            </a:r>
            <a:r>
              <a:rPr lang="en-US" sz="1200" i="1" dirty="0">
                <a:latin typeface="Calibri"/>
                <a:cs typeface="Calibri"/>
              </a:rPr>
              <a:t>Journal of Chemical Education, 97</a:t>
            </a:r>
            <a:r>
              <a:rPr lang="en-US" sz="1200" dirty="0">
                <a:latin typeface="Calibri"/>
                <a:cs typeface="Calibri"/>
              </a:rPr>
              <a:t>(4), 903-909.</a:t>
            </a:r>
          </a:p>
        </p:txBody>
      </p:sp>
      <p:pic>
        <p:nvPicPr>
          <p:cNvPr id="10" name="Picture 9">
            <a:extLst>
              <a:ext uri="{FF2B5EF4-FFF2-40B4-BE49-F238E27FC236}">
                <a16:creationId xmlns:a16="http://schemas.microsoft.com/office/drawing/2014/main" id="{C64E7DC7-5A36-C547-921B-B5F81D4FE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7200" y="0"/>
            <a:ext cx="979201" cy="979201"/>
          </a:xfrm>
          <a:prstGeom prst="rect">
            <a:avLst/>
          </a:prstGeom>
        </p:spPr>
      </p:pic>
    </p:spTree>
    <p:extLst>
      <p:ext uri="{BB962C8B-B14F-4D97-AF65-F5344CB8AC3E}">
        <p14:creationId xmlns:p14="http://schemas.microsoft.com/office/powerpoint/2010/main" val="32680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503" y="317566"/>
            <a:ext cx="8229600" cy="678160"/>
          </a:xfrm>
        </p:spPr>
        <p:txBody>
          <a:bodyPr/>
          <a:lstStyle/>
          <a:p>
            <a:pPr algn="ctr" eaLnBrk="1" hangingPunct="1"/>
            <a:r>
              <a:rPr lang="en-US" sz="3600" dirty="0">
                <a:latin typeface="+mn-lt"/>
                <a:ea typeface="ＭＳ Ｐゴシック" charset="0"/>
              </a:rPr>
              <a:t>Scientific and Engineering Practices</a:t>
            </a:r>
          </a:p>
        </p:txBody>
      </p:sp>
      <p:sp>
        <p:nvSpPr>
          <p:cNvPr id="3" name="TextBox 2"/>
          <p:cNvSpPr txBox="1"/>
          <p:nvPr/>
        </p:nvSpPr>
        <p:spPr>
          <a:xfrm>
            <a:off x="128940" y="1037801"/>
            <a:ext cx="8857983" cy="707886"/>
          </a:xfrm>
          <a:prstGeom prst="rect">
            <a:avLst/>
          </a:prstGeom>
          <a:noFill/>
        </p:spPr>
        <p:txBody>
          <a:bodyPr wrap="square" rtlCol="0">
            <a:spAutoFit/>
          </a:bodyPr>
          <a:lstStyle/>
          <a:p>
            <a:pPr lvl="1" algn="ctr">
              <a:spcBef>
                <a:spcPct val="10000"/>
              </a:spcBef>
              <a:buClr>
                <a:schemeClr val="tx1"/>
              </a:buClr>
            </a:pPr>
            <a:r>
              <a:rPr lang="en-US" sz="2000" dirty="0">
                <a:latin typeface="+mn-lt"/>
                <a:ea typeface="ＭＳ Ｐゴシック" charset="0"/>
              </a:rPr>
              <a:t>The multiple ways of knowing and doing that scientists and engineers use to study the natural world and design world.</a:t>
            </a:r>
          </a:p>
        </p:txBody>
      </p:sp>
      <p:sp>
        <p:nvSpPr>
          <p:cNvPr id="8" name="TextBox 7"/>
          <p:cNvSpPr txBox="1"/>
          <p:nvPr/>
        </p:nvSpPr>
        <p:spPr>
          <a:xfrm>
            <a:off x="457201" y="6092998"/>
            <a:ext cx="8229600" cy="646331"/>
          </a:xfrm>
          <a:prstGeom prst="rect">
            <a:avLst/>
          </a:prstGeom>
          <a:noFill/>
        </p:spPr>
        <p:txBody>
          <a:bodyPr wrap="square" rtlCol="0">
            <a:spAutoFit/>
          </a:bodyPr>
          <a:lstStyle/>
          <a:p>
            <a:r>
              <a:rPr lang="en-US" sz="1200" dirty="0">
                <a:latin typeface="Calibri"/>
                <a:cs typeface="Calibri"/>
              </a:rPr>
              <a:t>National Research Council. (2012). </a:t>
            </a:r>
            <a:r>
              <a:rPr lang="en-US" sz="1200" i="1" dirty="0">
                <a:latin typeface="Calibri"/>
                <a:cs typeface="Calibri"/>
              </a:rPr>
              <a:t>A Framework for K-12 Science Education: Practices, Crosscutting Concepts, and Core Ideas.</a:t>
            </a:r>
            <a:r>
              <a:rPr lang="en-US" sz="1200" dirty="0">
                <a:latin typeface="Calibri"/>
                <a:cs typeface="Calibri"/>
              </a:rPr>
              <a:t> Washington DC: The National Academies Press.</a:t>
            </a:r>
          </a:p>
          <a:p>
            <a:r>
              <a:rPr lang="en-US" sz="1200" dirty="0">
                <a:cs typeface="Calibri"/>
              </a:rPr>
              <a:t>Laverty </a:t>
            </a:r>
            <a:r>
              <a:rPr lang="en-US" sz="1200" i="1" dirty="0">
                <a:cs typeface="Calibri"/>
              </a:rPr>
              <a:t>et al.</a:t>
            </a:r>
            <a:r>
              <a:rPr lang="en-US" sz="1200" dirty="0">
                <a:cs typeface="Calibri"/>
              </a:rPr>
              <a:t> (2016). </a:t>
            </a:r>
            <a:r>
              <a:rPr lang="pt-BR" sz="1200" dirty="0" err="1"/>
              <a:t>PLoS</a:t>
            </a:r>
            <a:r>
              <a:rPr lang="pt-BR" sz="1200" dirty="0"/>
              <a:t> ONE 11(9): e0162333. doi:10.1371/</a:t>
            </a:r>
            <a:r>
              <a:rPr lang="pt-BR" sz="1200" dirty="0" err="1"/>
              <a:t>journal</a:t>
            </a:r>
            <a:r>
              <a:rPr lang="pt-BR" sz="1200" dirty="0"/>
              <a:t>.</a:t>
            </a:r>
            <a:r>
              <a:rPr lang="it-IT" sz="1200" dirty="0"/>
              <a:t>pone.0162333</a:t>
            </a:r>
            <a:r>
              <a:rPr lang="en-US" sz="1200" dirty="0">
                <a:cs typeface="Calibri"/>
              </a:rPr>
              <a:t> </a:t>
            </a:r>
            <a:endParaRPr lang="en-US" sz="1200" i="1" dirty="0">
              <a:cs typeface="Calibri"/>
            </a:endParaRPr>
          </a:p>
        </p:txBody>
      </p:sp>
      <p:graphicFrame>
        <p:nvGraphicFramePr>
          <p:cNvPr id="2" name="Diagram 1"/>
          <p:cNvGraphicFramePr/>
          <p:nvPr/>
        </p:nvGraphicFramePr>
        <p:xfrm>
          <a:off x="696104" y="1861018"/>
          <a:ext cx="774263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9A4089B7-1008-D84B-9AD2-60BECDE3E9E2}" type="slidenum">
              <a:rPr lang="en-US" smtClean="0"/>
              <a:pPr/>
              <a:t>6</a:t>
            </a:fld>
            <a:endParaRPr lang="en-US"/>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1754871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8228"/>
            <a:ext cx="9144000" cy="3323403"/>
          </a:xfrm>
          <a:prstGeom prst="rect">
            <a:avLst/>
          </a:prstGeom>
        </p:spPr>
      </p:pic>
      <p:sp>
        <p:nvSpPr>
          <p:cNvPr id="4" name="TextBox 3"/>
          <p:cNvSpPr txBox="1"/>
          <p:nvPr/>
        </p:nvSpPr>
        <p:spPr>
          <a:xfrm>
            <a:off x="457201" y="6270798"/>
            <a:ext cx="8229600" cy="276999"/>
          </a:xfrm>
          <a:prstGeom prst="rect">
            <a:avLst/>
          </a:prstGeom>
          <a:noFill/>
        </p:spPr>
        <p:txBody>
          <a:bodyPr wrap="square" rtlCol="0">
            <a:spAutoFit/>
          </a:bodyPr>
          <a:lstStyle/>
          <a:p>
            <a:r>
              <a:rPr lang="en-US" sz="1200" dirty="0">
                <a:latin typeface="Calibri"/>
                <a:cs typeface="Calibri"/>
              </a:rPr>
              <a:t>Laverty </a:t>
            </a:r>
            <a:r>
              <a:rPr lang="en-US" sz="1200" i="1" dirty="0">
                <a:latin typeface="Calibri"/>
                <a:cs typeface="Calibri"/>
              </a:rPr>
              <a:t>et al.</a:t>
            </a:r>
            <a:r>
              <a:rPr lang="en-US" sz="1200" dirty="0">
                <a:latin typeface="Calibri"/>
                <a:cs typeface="Calibri"/>
              </a:rPr>
              <a:t> (2016). </a:t>
            </a:r>
            <a:r>
              <a:rPr lang="pt-BR" sz="1200" dirty="0" err="1"/>
              <a:t>PLoS</a:t>
            </a:r>
            <a:r>
              <a:rPr lang="pt-BR" sz="1200" dirty="0"/>
              <a:t> ONE 11(9): e0162333. doi:10.1371/</a:t>
            </a:r>
            <a:r>
              <a:rPr lang="pt-BR" sz="1200" dirty="0" err="1"/>
              <a:t>journal</a:t>
            </a:r>
            <a:r>
              <a:rPr lang="pt-BR" sz="1200" dirty="0"/>
              <a:t>.</a:t>
            </a:r>
            <a:r>
              <a:rPr lang="it-IT" sz="1200" dirty="0"/>
              <a:t>pone.0162333</a:t>
            </a:r>
            <a:r>
              <a:rPr lang="en-US" sz="1200" dirty="0">
                <a:latin typeface="Calibri"/>
                <a:cs typeface="Calibri"/>
              </a:rPr>
              <a:t> </a:t>
            </a:r>
            <a:endParaRPr lang="en-US" sz="1200" i="1" dirty="0">
              <a:latin typeface="Calibri"/>
              <a:cs typeface="Calibr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
        <p:nvSpPr>
          <p:cNvPr id="6" name="Rounded Rectangle 5"/>
          <p:cNvSpPr/>
          <p:nvPr/>
        </p:nvSpPr>
        <p:spPr>
          <a:xfrm>
            <a:off x="2786743" y="4122057"/>
            <a:ext cx="1233714" cy="188686"/>
          </a:xfrm>
          <a:prstGeom prst="round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9A4089B7-1008-D84B-9AD2-60BECDE3E9E2}" type="slidenum">
              <a:rPr lang="en-US" smtClean="0"/>
              <a:pPr/>
              <a:t>7</a:t>
            </a:fld>
            <a:endParaRPr lang="en-US"/>
          </a:p>
        </p:txBody>
      </p:sp>
    </p:spTree>
    <p:extLst>
      <p:ext uri="{BB962C8B-B14F-4D97-AF65-F5344CB8AC3E}">
        <p14:creationId xmlns:p14="http://schemas.microsoft.com/office/powerpoint/2010/main" val="300924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n-lt"/>
              </a:rPr>
              <a:t>The 3D-LAP</a:t>
            </a: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57201" y="6270798"/>
            <a:ext cx="8229600" cy="276999"/>
          </a:xfrm>
          <a:prstGeom prst="rect">
            <a:avLst/>
          </a:prstGeom>
          <a:noFill/>
        </p:spPr>
        <p:txBody>
          <a:bodyPr wrap="square" rtlCol="0">
            <a:spAutoFit/>
          </a:bodyPr>
          <a:lstStyle/>
          <a:p>
            <a:r>
              <a:rPr lang="en-US" sz="1200" dirty="0">
                <a:latin typeface="Calibri"/>
                <a:cs typeface="Calibri"/>
              </a:rPr>
              <a:t>Laverty </a:t>
            </a:r>
            <a:r>
              <a:rPr lang="en-US" sz="1200" i="1" dirty="0">
                <a:latin typeface="Calibri"/>
                <a:cs typeface="Calibri"/>
              </a:rPr>
              <a:t>et al.</a:t>
            </a:r>
            <a:r>
              <a:rPr lang="en-US" sz="1200" dirty="0">
                <a:latin typeface="Calibri"/>
                <a:cs typeface="Calibri"/>
              </a:rPr>
              <a:t> (2016). </a:t>
            </a:r>
            <a:r>
              <a:rPr lang="pt-BR" sz="1200" dirty="0" err="1"/>
              <a:t>PLoS</a:t>
            </a:r>
            <a:r>
              <a:rPr lang="pt-BR" sz="1200" dirty="0"/>
              <a:t> ONE 11(9): e0162333. doi:10.1371/</a:t>
            </a:r>
            <a:r>
              <a:rPr lang="pt-BR" sz="1200" dirty="0" err="1"/>
              <a:t>journal</a:t>
            </a:r>
            <a:r>
              <a:rPr lang="pt-BR" sz="1200" dirty="0"/>
              <a:t>.</a:t>
            </a:r>
            <a:r>
              <a:rPr lang="it-IT" sz="1200" dirty="0"/>
              <a:t>pone.0162333</a:t>
            </a:r>
            <a:r>
              <a:rPr lang="en-US" sz="1200" dirty="0">
                <a:latin typeface="Calibri"/>
                <a:cs typeface="Calibri"/>
              </a:rPr>
              <a:t> </a:t>
            </a:r>
            <a:endParaRPr lang="en-US" sz="1200" i="1" dirty="0">
              <a:latin typeface="Calibri"/>
              <a:cs typeface="Calibri"/>
            </a:endParaRPr>
          </a:p>
        </p:txBody>
      </p:sp>
      <p:sp>
        <p:nvSpPr>
          <p:cNvPr id="3" name="Slide Number Placeholder 2"/>
          <p:cNvSpPr>
            <a:spLocks noGrp="1"/>
          </p:cNvSpPr>
          <p:nvPr>
            <p:ph type="sldNum" sz="quarter" idx="12"/>
          </p:nvPr>
        </p:nvSpPr>
        <p:spPr/>
        <p:txBody>
          <a:bodyPr/>
          <a:lstStyle/>
          <a:p>
            <a:fld id="{DD0CF95F-A26F-D446-96AE-787433217227}" type="slidenum">
              <a:rPr lang="en-US" smtClean="0"/>
              <a:t>8</a:t>
            </a:fld>
            <a:endParaRPr lang="en-US"/>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30863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ACA22307-463D-2E4B-AADA-D37DC457CD5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2CF1E3BE-F2A9-9648-A7F3-CDA10BDE91AE}"/>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graphicEl>
                                              <a:dgm id="{9A90FC37-6B2B-8F40-9679-295C7557B6C1}"/>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graphicEl>
                                              <a:dgm id="{5A16866B-4619-C649-B143-E3AD164CD6C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atin typeface="+mn-lt"/>
              </a:rPr>
              <a:t>Example Criteria: Argumentation</a:t>
            </a:r>
            <a:endParaRPr lang="en-US" dirty="0">
              <a:latin typeface="+mn-lt"/>
            </a:endParaRPr>
          </a:p>
        </p:txBody>
      </p:sp>
      <p:sp>
        <p:nvSpPr>
          <p:cNvPr id="3" name="Content Placeholder 2"/>
          <p:cNvSpPr>
            <a:spLocks noGrp="1"/>
          </p:cNvSpPr>
          <p:nvPr>
            <p:ph idx="1"/>
          </p:nvPr>
        </p:nvSpPr>
        <p:spPr/>
        <p:txBody>
          <a:bodyPr>
            <a:normAutofit lnSpcReduction="10000"/>
          </a:bodyPr>
          <a:lstStyle/>
          <a:p>
            <a:pPr marL="514350" lvl="0" indent="-514350" fontAlgn="base">
              <a:buFont typeface="+mj-lt"/>
              <a:buAutoNum type="arabicPeriod"/>
            </a:pPr>
            <a:r>
              <a:rPr lang="en-US" dirty="0"/>
              <a:t>Question gives an </a:t>
            </a:r>
            <a:r>
              <a:rPr lang="en-US" b="1" i="1" dirty="0">
                <a:solidFill>
                  <a:schemeClr val="accent2"/>
                </a:solidFill>
              </a:rPr>
              <a:t>event, observation, or phenomenon</a:t>
            </a:r>
            <a:r>
              <a:rPr lang="en-US" dirty="0">
                <a:solidFill>
                  <a:schemeClr val="accent2"/>
                </a:solidFill>
              </a:rPr>
              <a:t>.</a:t>
            </a:r>
          </a:p>
          <a:p>
            <a:pPr marL="514350" lvl="0" indent="-514350" fontAlgn="base">
              <a:buFont typeface="+mj-lt"/>
              <a:buAutoNum type="arabicPeriod"/>
            </a:pPr>
            <a:r>
              <a:rPr lang="en-US" dirty="0"/>
              <a:t>Question gives or asks student to select a </a:t>
            </a:r>
            <a:r>
              <a:rPr lang="en-US" b="1" i="1" dirty="0">
                <a:solidFill>
                  <a:schemeClr val="accent2"/>
                </a:solidFill>
              </a:rPr>
              <a:t>claim</a:t>
            </a:r>
            <a:r>
              <a:rPr lang="en-US" dirty="0">
                <a:solidFill>
                  <a:srgbClr val="0000FF"/>
                </a:solidFill>
              </a:rPr>
              <a:t> </a:t>
            </a:r>
            <a:r>
              <a:rPr lang="en-US" dirty="0"/>
              <a:t>based on the given event, observation, or phenomenon.</a:t>
            </a:r>
          </a:p>
          <a:p>
            <a:pPr marL="514350" lvl="0" indent="-514350" fontAlgn="base">
              <a:buFont typeface="+mj-lt"/>
              <a:buAutoNum type="arabicPeriod"/>
            </a:pPr>
            <a:r>
              <a:rPr lang="en-US" dirty="0"/>
              <a:t>Question asks student to select </a:t>
            </a:r>
            <a:r>
              <a:rPr lang="en-US" b="1" i="1" dirty="0">
                <a:solidFill>
                  <a:schemeClr val="accent2"/>
                </a:solidFill>
              </a:rPr>
              <a:t>evidence</a:t>
            </a:r>
            <a:r>
              <a:rPr lang="en-US" dirty="0">
                <a:solidFill>
                  <a:schemeClr val="accent2"/>
                </a:solidFill>
              </a:rPr>
              <a:t> </a:t>
            </a:r>
            <a:r>
              <a:rPr lang="en-US" dirty="0"/>
              <a:t>to support their claim in the form of data or observations.</a:t>
            </a:r>
          </a:p>
          <a:p>
            <a:pPr marL="514350" lvl="0" indent="-514350" fontAlgn="base">
              <a:buFont typeface="+mj-lt"/>
              <a:buAutoNum type="arabicPeriod"/>
            </a:pPr>
            <a:r>
              <a:rPr lang="en-US" dirty="0"/>
              <a:t>Question asks student to select the </a:t>
            </a:r>
            <a:r>
              <a:rPr lang="en-US" b="1" i="1" dirty="0">
                <a:solidFill>
                  <a:schemeClr val="accent2"/>
                </a:solidFill>
              </a:rPr>
              <a:t>causal reasoning linking the evidence to the claim </a:t>
            </a:r>
            <a:r>
              <a:rPr lang="en-US" dirty="0"/>
              <a:t>using one or more scientific principles.</a:t>
            </a:r>
          </a:p>
          <a:p>
            <a:pPr marL="514350" indent="-514350">
              <a:buFont typeface="+mj-lt"/>
              <a:buAutoNum type="arabicPeriod"/>
            </a:pPr>
            <a:endParaRPr lang="en-US" dirty="0"/>
          </a:p>
        </p:txBody>
      </p:sp>
      <p:sp>
        <p:nvSpPr>
          <p:cNvPr id="4" name="TextBox 3"/>
          <p:cNvSpPr txBox="1"/>
          <p:nvPr/>
        </p:nvSpPr>
        <p:spPr>
          <a:xfrm>
            <a:off x="457201" y="6270798"/>
            <a:ext cx="8229600" cy="276999"/>
          </a:xfrm>
          <a:prstGeom prst="rect">
            <a:avLst/>
          </a:prstGeom>
          <a:noFill/>
        </p:spPr>
        <p:txBody>
          <a:bodyPr wrap="square" rtlCol="0">
            <a:spAutoFit/>
          </a:bodyPr>
          <a:lstStyle/>
          <a:p>
            <a:r>
              <a:rPr lang="en-US" sz="1200" dirty="0">
                <a:latin typeface="Calibri"/>
                <a:cs typeface="Calibri"/>
              </a:rPr>
              <a:t>Laverty </a:t>
            </a:r>
            <a:r>
              <a:rPr lang="en-US" sz="1200" i="1" dirty="0">
                <a:latin typeface="Calibri"/>
                <a:cs typeface="Calibri"/>
              </a:rPr>
              <a:t>et al.</a:t>
            </a:r>
            <a:r>
              <a:rPr lang="en-US" sz="1200" dirty="0">
                <a:latin typeface="Calibri"/>
                <a:cs typeface="Calibri"/>
              </a:rPr>
              <a:t> (2016). </a:t>
            </a:r>
            <a:r>
              <a:rPr lang="pt-BR" sz="1200" dirty="0" err="1"/>
              <a:t>PLoS</a:t>
            </a:r>
            <a:r>
              <a:rPr lang="pt-BR" sz="1200" dirty="0"/>
              <a:t> ONE 11(9): e0162333. doi:10.1371/</a:t>
            </a:r>
            <a:r>
              <a:rPr lang="pt-BR" sz="1200" dirty="0" err="1"/>
              <a:t>journal</a:t>
            </a:r>
            <a:r>
              <a:rPr lang="pt-BR" sz="1200" dirty="0"/>
              <a:t>.</a:t>
            </a:r>
            <a:r>
              <a:rPr lang="it-IT" sz="1200" dirty="0"/>
              <a:t>pone.0162333</a:t>
            </a:r>
            <a:r>
              <a:rPr lang="en-US" sz="1200" dirty="0">
                <a:latin typeface="Calibri"/>
                <a:cs typeface="Calibri"/>
              </a:rPr>
              <a:t> </a:t>
            </a:r>
            <a:endParaRPr lang="en-US" sz="1200" i="1" dirty="0">
              <a:latin typeface="Calibri"/>
              <a:cs typeface="Calibri"/>
            </a:endParaRPr>
          </a:p>
        </p:txBody>
      </p:sp>
      <p:sp>
        <p:nvSpPr>
          <p:cNvPr id="6" name="Slide Number Placeholder 5"/>
          <p:cNvSpPr>
            <a:spLocks noGrp="1"/>
          </p:cNvSpPr>
          <p:nvPr>
            <p:ph type="sldNum" sz="quarter" idx="12"/>
          </p:nvPr>
        </p:nvSpPr>
        <p:spPr/>
        <p:txBody>
          <a:bodyPr/>
          <a:lstStyle/>
          <a:p>
            <a:fld id="{DD0CF95F-A26F-D446-96AE-787433217227}" type="slidenum">
              <a:rPr lang="en-US" smtClean="0"/>
              <a:t>9</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085" y="48706"/>
            <a:ext cx="979201" cy="979201"/>
          </a:xfrm>
          <a:prstGeom prst="rect">
            <a:avLst/>
          </a:prstGeom>
        </p:spPr>
      </p:pic>
    </p:spTree>
    <p:extLst>
      <p:ext uri="{BB962C8B-B14F-4D97-AF65-F5344CB8AC3E}">
        <p14:creationId xmlns:p14="http://schemas.microsoft.com/office/powerpoint/2010/main" val="109488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FIU">
      <a:dk1>
        <a:srgbClr val="000000"/>
      </a:dk1>
      <a:lt1>
        <a:srgbClr val="FFFFFF"/>
      </a:lt1>
      <a:dk2>
        <a:srgbClr val="1F497D"/>
      </a:dk2>
      <a:lt2>
        <a:srgbClr val="EEECE1"/>
      </a:lt2>
      <a:accent1>
        <a:srgbClr val="091F3D"/>
      </a:accent1>
      <a:accent2>
        <a:srgbClr val="164A94"/>
      </a:accent2>
      <a:accent3>
        <a:srgbClr val="2273E6"/>
      </a:accent3>
      <a:accent4>
        <a:srgbClr val="B7872D"/>
      </a:accent4>
      <a:accent5>
        <a:srgbClr val="DFA637"/>
      </a:accent5>
      <a:accent6>
        <a:srgbClr val="FFBD3F"/>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6195</TotalTime>
  <Words>3490</Words>
  <Application>Microsoft Macintosh PowerPoint</Application>
  <PresentationFormat>On-screen Show (4:3)</PresentationFormat>
  <Paragraphs>497</Paragraphs>
  <Slides>43</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Calibri Light</vt:lpstr>
      <vt:lpstr>Noto Sans Symbols</vt:lpstr>
      <vt:lpstr>Times</vt:lpstr>
      <vt:lpstr>Times New Roman</vt:lpstr>
      <vt:lpstr>Office Theme</vt:lpstr>
      <vt:lpstr>Characterizing and Evaluating Engagement in Scientific Practices in the Chemistry Laboratory</vt:lpstr>
      <vt:lpstr>Laboratory Learning</vt:lpstr>
      <vt:lpstr>What is the purpose of lab?</vt:lpstr>
      <vt:lpstr>PowerPoint Presentation</vt:lpstr>
      <vt:lpstr>PowerPoint Presentation</vt:lpstr>
      <vt:lpstr>Scientific and Engineering Practices</vt:lpstr>
      <vt:lpstr>PowerPoint Presentation</vt:lpstr>
      <vt:lpstr>The 3D-LAP</vt:lpstr>
      <vt:lpstr>Example Criteria: Argumentation</vt:lpstr>
      <vt:lpstr>A Different Curriculum</vt:lpstr>
      <vt:lpstr>PowerPoint Presentation</vt:lpstr>
      <vt:lpstr>PowerPoint Presentation</vt:lpstr>
      <vt:lpstr>PowerPoint Presentation</vt:lpstr>
      <vt:lpstr>PowerPoint Presentation</vt:lpstr>
      <vt:lpstr>Coding of Further Courses</vt:lpstr>
      <vt:lpstr>Coding of Further Courses</vt:lpstr>
      <vt:lpstr>PowerPoint Presentation</vt:lpstr>
      <vt:lpstr>PowerPoint Presentation</vt:lpstr>
      <vt:lpstr>PowerPoint Presentation</vt:lpstr>
      <vt:lpstr>PowerPoint Presentation</vt:lpstr>
      <vt:lpstr>Revising Materials &amp; Prompts</vt:lpstr>
      <vt:lpstr>Revising Materials &amp; Prompts</vt:lpstr>
      <vt:lpstr>But…</vt:lpstr>
      <vt:lpstr>Assessing the Laboratory</vt:lpstr>
      <vt:lpstr>Project Goals</vt:lpstr>
      <vt:lpstr>PowerPoint Presentation</vt:lpstr>
      <vt:lpstr>PowerPoint Presentation</vt:lpstr>
      <vt:lpstr>Analyzing Student Responses </vt:lpstr>
      <vt:lpstr>PowerPoint Presentation</vt:lpstr>
      <vt:lpstr>PowerPoint Presentation</vt:lpstr>
      <vt:lpstr>Trial #1: Methods</vt:lpstr>
      <vt:lpstr>PowerPoint Presentation</vt:lpstr>
      <vt:lpstr>PowerPoint Presentation</vt:lpstr>
      <vt:lpstr>But…</vt:lpstr>
      <vt:lpstr>Effect of Context?</vt:lpstr>
      <vt:lpstr>Effect of Context?</vt:lpstr>
      <vt:lpstr>Effect of Context?</vt:lpstr>
      <vt:lpstr>Effect of Context?</vt:lpstr>
      <vt:lpstr>Effect of Context?</vt:lpstr>
      <vt:lpstr>Conclusions</vt:lpstr>
      <vt:lpstr>Ongoing Work</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“Doing Science” in the Laboratory: Characterizing and Assessing the Scientific Practices in the Chemistry Laboratory Curriculum</dc:title>
  <dc:creator>Justin Carmel</dc:creator>
  <cp:lastModifiedBy>Justin Carmel</cp:lastModifiedBy>
  <cp:revision>30</cp:revision>
  <dcterms:created xsi:type="dcterms:W3CDTF">2021-10-28T23:01:38Z</dcterms:created>
  <dcterms:modified xsi:type="dcterms:W3CDTF">2022-09-25T22:20:55Z</dcterms:modified>
</cp:coreProperties>
</file>