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63" r:id="rId5"/>
    <p:sldId id="264" r:id="rId6"/>
    <p:sldId id="260" r:id="rId7"/>
    <p:sldId id="259" r:id="rId8"/>
    <p:sldId id="272"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41"/>
  </p:normalViewPr>
  <p:slideViewPr>
    <p:cSldViewPr snapToGrid="0">
      <p:cViewPr varScale="1">
        <p:scale>
          <a:sx n="109" d="100"/>
          <a:sy n="109"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ED52F-4E31-AB4B-A4E9-31DAB88A612F}" type="datetimeFigureOut">
              <a:rPr lang="en-US" smtClean="0"/>
              <a:t>6/7/23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0A725-E76E-E34B-BA21-85A128413D0F}" type="slidenum">
              <a:rPr lang="en-US" smtClean="0"/>
              <a:t>‹#›</a:t>
            </a:fld>
            <a:endParaRPr lang="en-US"/>
          </a:p>
        </p:txBody>
      </p:sp>
    </p:spTree>
    <p:extLst>
      <p:ext uri="{BB962C8B-B14F-4D97-AF65-F5344CB8AC3E}">
        <p14:creationId xmlns:p14="http://schemas.microsoft.com/office/powerpoint/2010/main" val="387035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vulnerability chart pic in here. </a:t>
            </a:r>
          </a:p>
          <a:p>
            <a:endParaRPr lang="en-US" dirty="0">
              <a:cs typeface="Calibri"/>
            </a:endParaRPr>
          </a:p>
        </p:txBody>
      </p:sp>
      <p:sp>
        <p:nvSpPr>
          <p:cNvPr id="4" name="Slide Number Placeholder 3"/>
          <p:cNvSpPr>
            <a:spLocks noGrp="1"/>
          </p:cNvSpPr>
          <p:nvPr>
            <p:ph type="sldNum" sz="quarter" idx="5"/>
          </p:nvPr>
        </p:nvSpPr>
        <p:spPr/>
        <p:txBody>
          <a:bodyPr/>
          <a:lstStyle/>
          <a:p>
            <a:fld id="{931B333F-6AC1-4F9F-973E-0D899CB18E0E}" type="slidenum">
              <a:t>14</a:t>
            </a:fld>
            <a:endParaRPr lang="en-US"/>
          </a:p>
        </p:txBody>
      </p:sp>
    </p:spTree>
    <p:extLst>
      <p:ext uri="{BB962C8B-B14F-4D97-AF65-F5344CB8AC3E}">
        <p14:creationId xmlns:p14="http://schemas.microsoft.com/office/powerpoint/2010/main" val="5715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0FF5-6B2A-3782-4254-CDD1CE312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099085-FCC2-371D-6BBE-53039DF63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13210-FAD8-EDB6-DA3E-95F29F5CCE9A}"/>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24567CB0-684E-64F5-31BD-11E36BB70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8212D-E919-2D99-486D-041DEA245B40}"/>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225860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8700-09A8-C022-7F24-49B1C058E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F07F53-64BA-D336-EB32-883706435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9D3A4-2E4F-3746-86B4-456009AE5D7F}"/>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5A0D9642-820D-12E1-CBEA-415FAC73D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DE5EE-8641-7604-3909-B8EFDB8639E3}"/>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31637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45F8A-89C2-9119-905B-ACEEC5BBAA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5E007-ADEF-A97E-9B0E-4090A4559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8F355-70FB-0CEF-E7F4-77E18094A4FB}"/>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EDDAACCB-3DEB-8EC1-7431-F65F113A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628AE-DED3-0467-540A-AD86BB2783E3}"/>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290625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2480-C387-C1E5-E140-58B429617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F41A2-9043-3224-9CB0-C05BCBB28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366C4-5779-126D-A8C1-FF76333C1052}"/>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D74710A0-6BEE-812A-5BA1-136A3C686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7280F-5073-BC73-1DEE-50FB2569FAB8}"/>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419229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DE2A-7FD0-8DCB-3F95-103F953045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485748-3B72-0B6E-1B15-A8C0DA567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C664F-FE2A-3D7D-FAF7-1FA77D9A51ED}"/>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003D862C-162C-4032-44EF-3F8ECE0CC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F6F35-3D59-A99D-8F66-459E604054D1}"/>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426499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C33D-2C89-50BC-E184-5AAF2BD32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643AA-90EA-4CC3-F862-50B29A7A0A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65C4C-D6CB-F659-7484-FED623226B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C05448-BA6D-923E-F0D9-63F8C25817B2}"/>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6" name="Footer Placeholder 5">
            <a:extLst>
              <a:ext uri="{FF2B5EF4-FFF2-40B4-BE49-F238E27FC236}">
                <a16:creationId xmlns:a16="http://schemas.microsoft.com/office/drawing/2014/main" id="{7199BEAD-D875-2777-8E4B-3E750D03D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2DCCA-5236-DA87-2D87-B1AF792DCA20}"/>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364091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35AB-DC76-BAC4-DE1D-5AF74E0A1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34C96-DFA8-213C-59C9-3EFDFBD7E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C205D-7B3A-D7B0-5B88-B93F35A4CF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8F2C15-3367-D16F-EF89-02678FEE5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5AF1A5-6426-5145-E579-067CB8AA8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E7FDD5-F526-E0D2-AE54-77C3C5E1F71D}"/>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8" name="Footer Placeholder 7">
            <a:extLst>
              <a:ext uri="{FF2B5EF4-FFF2-40B4-BE49-F238E27FC236}">
                <a16:creationId xmlns:a16="http://schemas.microsoft.com/office/drawing/2014/main" id="{036FFA53-7FBA-0461-7D5F-4D05F7185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75D16E-3F78-B53B-EAB7-5245E34ADCBF}"/>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248280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4781-41A0-0241-6FE9-1D524B1B43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63949A-E1B3-9B2B-2CE5-CFBE7F66EBB0}"/>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4" name="Footer Placeholder 3">
            <a:extLst>
              <a:ext uri="{FF2B5EF4-FFF2-40B4-BE49-F238E27FC236}">
                <a16:creationId xmlns:a16="http://schemas.microsoft.com/office/drawing/2014/main" id="{463953F5-7EDB-6334-E4C5-9E5736F01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C4408-3C4F-3321-E111-01113D58C893}"/>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122170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F9908-4A10-340A-61C0-916DFDC9F6BA}"/>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3" name="Footer Placeholder 2">
            <a:extLst>
              <a:ext uri="{FF2B5EF4-FFF2-40B4-BE49-F238E27FC236}">
                <a16:creationId xmlns:a16="http://schemas.microsoft.com/office/drawing/2014/main" id="{7F36C6A5-A166-9E50-D7A0-9540F2B8B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E82476-40E2-9A72-32A1-8D6D7DEAC842}"/>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244805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9FAF-B890-C1AA-1A91-549E9D0B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FABA2-2AF3-6B91-3042-C5F285C73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51A3F-7660-9862-F4DE-D35348876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691A6-545F-5322-BD9C-774EA3B30AD8}"/>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6" name="Footer Placeholder 5">
            <a:extLst>
              <a:ext uri="{FF2B5EF4-FFF2-40B4-BE49-F238E27FC236}">
                <a16:creationId xmlns:a16="http://schemas.microsoft.com/office/drawing/2014/main" id="{3CA967A4-DB25-2EA0-082D-9F7E0A4B2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D9963-E191-E724-FF0B-941261A0702D}"/>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3574773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6ABE-8F87-9886-A467-540B99EC4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69ED6-8D0B-8CEA-6B45-6C89D29CE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9826A2-4BB6-041B-09B8-5323B691C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1B7AC-9698-5AD6-790D-34793979970F}"/>
              </a:ext>
            </a:extLst>
          </p:cNvPr>
          <p:cNvSpPr>
            <a:spLocks noGrp="1"/>
          </p:cNvSpPr>
          <p:nvPr>
            <p:ph type="dt" sz="half" idx="10"/>
          </p:nvPr>
        </p:nvSpPr>
        <p:spPr/>
        <p:txBody>
          <a:bodyPr/>
          <a:lstStyle/>
          <a:p>
            <a:fld id="{E64E2EA7-7E06-1B42-9365-7DA128B89BC7}" type="datetimeFigureOut">
              <a:rPr lang="en-US" smtClean="0"/>
              <a:t>6/7/23</a:t>
            </a:fld>
            <a:endParaRPr lang="en-US"/>
          </a:p>
        </p:txBody>
      </p:sp>
      <p:sp>
        <p:nvSpPr>
          <p:cNvPr id="6" name="Footer Placeholder 5">
            <a:extLst>
              <a:ext uri="{FF2B5EF4-FFF2-40B4-BE49-F238E27FC236}">
                <a16:creationId xmlns:a16="http://schemas.microsoft.com/office/drawing/2014/main" id="{D133BA02-4394-DEF7-CFAC-9E368BEB9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D54CA-BE02-6D9D-A379-0EF685CF8768}"/>
              </a:ext>
            </a:extLst>
          </p:cNvPr>
          <p:cNvSpPr>
            <a:spLocks noGrp="1"/>
          </p:cNvSpPr>
          <p:nvPr>
            <p:ph type="sldNum" sz="quarter" idx="12"/>
          </p:nvPr>
        </p:nvSpPr>
        <p:spPr/>
        <p:txBody>
          <a:bodyPr/>
          <a:lstStyle/>
          <a:p>
            <a:fld id="{B21554D7-ED2F-B148-9262-8E9CDA874DCF}" type="slidenum">
              <a:rPr lang="en-US" smtClean="0"/>
              <a:t>‹#›</a:t>
            </a:fld>
            <a:endParaRPr lang="en-US"/>
          </a:p>
        </p:txBody>
      </p:sp>
    </p:spTree>
    <p:extLst>
      <p:ext uri="{BB962C8B-B14F-4D97-AF65-F5344CB8AC3E}">
        <p14:creationId xmlns:p14="http://schemas.microsoft.com/office/powerpoint/2010/main" val="349501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EBD85-FE62-49DE-36B9-79EAFAF8A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DFB1A-2A7E-86A0-F1B0-78F77183F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F2E71-EBFF-1814-95BA-396E73006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E2EA7-7E06-1B42-9365-7DA128B89BC7}" type="datetimeFigureOut">
              <a:rPr lang="en-US" smtClean="0"/>
              <a:t>6/7/23</a:t>
            </a:fld>
            <a:endParaRPr lang="en-US"/>
          </a:p>
        </p:txBody>
      </p:sp>
      <p:sp>
        <p:nvSpPr>
          <p:cNvPr id="5" name="Footer Placeholder 4">
            <a:extLst>
              <a:ext uri="{FF2B5EF4-FFF2-40B4-BE49-F238E27FC236}">
                <a16:creationId xmlns:a16="http://schemas.microsoft.com/office/drawing/2014/main" id="{331C5538-EF29-5D6B-44C4-F1D451316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92462D-A9ED-636B-0304-EBB92880A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554D7-ED2F-B148-9262-8E9CDA874DCF}" type="slidenum">
              <a:rPr lang="en-US" smtClean="0"/>
              <a:t>‹#›</a:t>
            </a:fld>
            <a:endParaRPr lang="en-US"/>
          </a:p>
        </p:txBody>
      </p:sp>
    </p:spTree>
    <p:extLst>
      <p:ext uri="{BB962C8B-B14F-4D97-AF65-F5344CB8AC3E}">
        <p14:creationId xmlns:p14="http://schemas.microsoft.com/office/powerpoint/2010/main" val="15045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851613D-EF50-1608-1503-E3B55DBB7B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09CFB-D250-E9BC-CCF1-559D44E4CF0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Animating Mathematical Concepts</a:t>
            </a:r>
            <a:endParaRPr lang="en-US" sz="5200">
              <a:solidFill>
                <a:srgbClr val="FFFFFF"/>
              </a:solidFill>
            </a:endParaRPr>
          </a:p>
        </p:txBody>
      </p:sp>
      <p:sp>
        <p:nvSpPr>
          <p:cNvPr id="3" name="Subtitle 2">
            <a:extLst>
              <a:ext uri="{FF2B5EF4-FFF2-40B4-BE49-F238E27FC236}">
                <a16:creationId xmlns:a16="http://schemas.microsoft.com/office/drawing/2014/main" id="{B902B2CF-07C6-E331-9CE9-9B19BC87B3F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the learning of teachers, students, and researchers)</a:t>
            </a:r>
            <a:endParaRPr lang="en-US">
              <a:solidFill>
                <a:srgbClr val="FFFFFF"/>
              </a:solidFill>
            </a:endParaRPr>
          </a:p>
        </p:txBody>
      </p:sp>
    </p:spTree>
    <p:extLst>
      <p:ext uri="{BB962C8B-B14F-4D97-AF65-F5344CB8AC3E}">
        <p14:creationId xmlns:p14="http://schemas.microsoft.com/office/powerpoint/2010/main" val="14156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403BB-8344-56F9-2A8E-1CCEB46A9E43}"/>
              </a:ext>
            </a:extLst>
          </p:cNvPr>
          <p:cNvSpPr txBox="1"/>
          <p:nvPr/>
        </p:nvSpPr>
        <p:spPr>
          <a:xfrm>
            <a:off x="-5307" y="-8005"/>
            <a:ext cx="12211713" cy="6861358"/>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endParaRPr lang="en-US" sz="8800" b="1" kern="1200" dirty="0">
              <a:solidFill>
                <a:srgbClr val="FFFFFF"/>
              </a:solidFill>
              <a:latin typeface="Century Gothic"/>
              <a:ea typeface="Cambria"/>
              <a:cs typeface="+mj-cs"/>
            </a:endParaRPr>
          </a:p>
        </p:txBody>
      </p:sp>
    </p:spTree>
    <p:extLst>
      <p:ext uri="{BB962C8B-B14F-4D97-AF65-F5344CB8AC3E}">
        <p14:creationId xmlns:p14="http://schemas.microsoft.com/office/powerpoint/2010/main" val="93441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2F1265-FBDD-6C60-3C8F-2799879BCE2F}"/>
              </a:ext>
            </a:extLst>
          </p:cNvPr>
          <p:cNvPicPr>
            <a:picLocks noChangeAspect="1"/>
          </p:cNvPicPr>
          <p:nvPr/>
        </p:nvPicPr>
        <p:blipFill rotWithShape="1">
          <a:blip r:embed="rId2"/>
          <a:srcRect t="6462" r="-1" b="21787"/>
          <a:stretch/>
        </p:blipFill>
        <p:spPr>
          <a:xfrm>
            <a:off x="321733" y="321733"/>
            <a:ext cx="11548534" cy="6214534"/>
          </a:xfrm>
          <a:prstGeom prst="rect">
            <a:avLst/>
          </a:prstGeom>
        </p:spPr>
      </p:pic>
    </p:spTree>
    <p:extLst>
      <p:ext uri="{BB962C8B-B14F-4D97-AF65-F5344CB8AC3E}">
        <p14:creationId xmlns:p14="http://schemas.microsoft.com/office/powerpoint/2010/main" val="740886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403BB-8344-56F9-2A8E-1CCEB46A9E43}"/>
              </a:ext>
            </a:extLst>
          </p:cNvPr>
          <p:cNvSpPr txBox="1"/>
          <p:nvPr/>
        </p:nvSpPr>
        <p:spPr>
          <a:xfrm>
            <a:off x="-5307" y="-8005"/>
            <a:ext cx="12211713" cy="6861358"/>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8800" b="1" kern="1200" dirty="0">
                <a:solidFill>
                  <a:srgbClr val="FFFFFF"/>
                </a:solidFill>
                <a:latin typeface="Century Gothic"/>
                <a:ea typeface="Cambria"/>
                <a:cs typeface="+mj-cs"/>
              </a:rPr>
              <a:t>Math = Canoeing</a:t>
            </a:r>
          </a:p>
        </p:txBody>
      </p:sp>
    </p:spTree>
    <p:extLst>
      <p:ext uri="{BB962C8B-B14F-4D97-AF65-F5344CB8AC3E}">
        <p14:creationId xmlns:p14="http://schemas.microsoft.com/office/powerpoint/2010/main" val="262069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floor, surface, half&#10;&#10;Description automatically generated">
            <a:extLst>
              <a:ext uri="{FF2B5EF4-FFF2-40B4-BE49-F238E27FC236}">
                <a16:creationId xmlns:a16="http://schemas.microsoft.com/office/drawing/2014/main" id="{5DE398D1-84D7-A1C3-1E73-B00A0A910074}"/>
              </a:ext>
            </a:extLst>
          </p:cNvPr>
          <p:cNvPicPr>
            <a:picLocks noChangeAspect="1"/>
          </p:cNvPicPr>
          <p:nvPr/>
        </p:nvPicPr>
        <p:blipFill>
          <a:blip r:embed="rId2"/>
          <a:stretch>
            <a:fillRect/>
          </a:stretch>
        </p:blipFill>
        <p:spPr>
          <a:xfrm>
            <a:off x="1120477" y="1535229"/>
            <a:ext cx="9951041" cy="3781395"/>
          </a:xfrm>
          <a:prstGeom prst="rect">
            <a:avLst/>
          </a:prstGeom>
        </p:spPr>
      </p:pic>
    </p:spTree>
    <p:extLst>
      <p:ext uri="{BB962C8B-B14F-4D97-AF65-F5344CB8AC3E}">
        <p14:creationId xmlns:p14="http://schemas.microsoft.com/office/powerpoint/2010/main" val="147170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white board with writing on it&#10;&#10;Description automatically generated">
            <a:extLst>
              <a:ext uri="{FF2B5EF4-FFF2-40B4-BE49-F238E27FC236}">
                <a16:creationId xmlns:a16="http://schemas.microsoft.com/office/drawing/2014/main" id="{651A9BA8-7A09-CF82-A0FE-D7203B74EB19}"/>
              </a:ext>
            </a:extLst>
          </p:cNvPr>
          <p:cNvPicPr>
            <a:picLocks noChangeAspect="1"/>
          </p:cNvPicPr>
          <p:nvPr/>
        </p:nvPicPr>
        <p:blipFill rotWithShape="1">
          <a:blip r:embed="rId3"/>
          <a:srcRect l="7434" t="12202" r="7257" b="6764"/>
          <a:stretch/>
        </p:blipFill>
        <p:spPr>
          <a:xfrm>
            <a:off x="3841614" y="590866"/>
            <a:ext cx="4508767" cy="5677518"/>
          </a:xfrm>
          <a:prstGeom prst="rect">
            <a:avLst/>
          </a:prstGeom>
        </p:spPr>
      </p:pic>
    </p:spTree>
    <p:extLst>
      <p:ext uri="{BB962C8B-B14F-4D97-AF65-F5344CB8AC3E}">
        <p14:creationId xmlns:p14="http://schemas.microsoft.com/office/powerpoint/2010/main" val="424784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F32AA-D806-1013-6E69-F7EA9642C088}"/>
              </a:ext>
            </a:extLst>
          </p:cNvPr>
          <p:cNvSpPr>
            <a:spLocks noGrp="1"/>
          </p:cNvSpPr>
          <p:nvPr>
            <p:ph type="title"/>
          </p:nvPr>
        </p:nvSpPr>
        <p:spPr/>
        <p:txBody>
          <a:bodyPr/>
          <a:lstStyle/>
          <a:p>
            <a:r>
              <a:rPr lang="en-US" dirty="0"/>
              <a:t>Our local teaching-research team</a:t>
            </a:r>
          </a:p>
        </p:txBody>
      </p:sp>
      <p:sp>
        <p:nvSpPr>
          <p:cNvPr id="5" name="Content Placeholder 4">
            <a:extLst>
              <a:ext uri="{FF2B5EF4-FFF2-40B4-BE49-F238E27FC236}">
                <a16:creationId xmlns:a16="http://schemas.microsoft.com/office/drawing/2014/main" id="{D187FCA2-DB49-2D0B-33D3-035DD45533FD}"/>
              </a:ext>
            </a:extLst>
          </p:cNvPr>
          <p:cNvSpPr>
            <a:spLocks noGrp="1"/>
          </p:cNvSpPr>
          <p:nvPr>
            <p:ph idx="1"/>
          </p:nvPr>
        </p:nvSpPr>
        <p:spPr/>
        <p:txBody>
          <a:bodyPr/>
          <a:lstStyle/>
          <a:p>
            <a:r>
              <a:rPr lang="en-US" dirty="0"/>
              <a:t>Tina, Kathleen, </a:t>
            </a:r>
            <a:r>
              <a:rPr lang="en-US" dirty="0" err="1"/>
              <a:t>Katerin</a:t>
            </a:r>
            <a:r>
              <a:rPr lang="en-US" dirty="0"/>
              <a:t>, Sofía, Melvin, and </a:t>
            </a:r>
            <a:r>
              <a:rPr lang="en-US" dirty="0" err="1"/>
              <a:t>Higinio</a:t>
            </a:r>
            <a:endParaRPr lang="en-US" dirty="0"/>
          </a:p>
          <a:p>
            <a:endParaRPr lang="en-US" dirty="0"/>
          </a:p>
          <a:p>
            <a:r>
              <a:rPr lang="en-US" dirty="0"/>
              <a:t>Our extended teaching-research-friendship family: </a:t>
            </a:r>
          </a:p>
          <a:p>
            <a:pPr lvl="1"/>
            <a:r>
              <a:rPr lang="en-US" dirty="0"/>
              <a:t>New Mexico (Helena, Joaquín, and Carlos)</a:t>
            </a:r>
          </a:p>
          <a:p>
            <a:pPr lvl="1"/>
            <a:r>
              <a:rPr lang="en-US" dirty="0"/>
              <a:t>Virginia (Gladys, working with one teacher and newcomer students)</a:t>
            </a:r>
          </a:p>
          <a:p>
            <a:endParaRPr lang="en-US" dirty="0"/>
          </a:p>
        </p:txBody>
      </p:sp>
    </p:spTree>
    <p:extLst>
      <p:ext uri="{BB962C8B-B14F-4D97-AF65-F5344CB8AC3E}">
        <p14:creationId xmlns:p14="http://schemas.microsoft.com/office/powerpoint/2010/main" val="2870320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996-4B87-40D5-8AE4-FA93800C4230}"/>
              </a:ext>
            </a:extLst>
          </p:cNvPr>
          <p:cNvSpPr>
            <a:spLocks noGrp="1"/>
          </p:cNvSpPr>
          <p:nvPr>
            <p:ph type="title"/>
          </p:nvPr>
        </p:nvSpPr>
        <p:spPr/>
        <p:txBody>
          <a:bodyPr/>
          <a:lstStyle/>
          <a:p>
            <a:r>
              <a:rPr lang="en-US" dirty="0"/>
              <a:t>Our context (and what we do)</a:t>
            </a:r>
          </a:p>
        </p:txBody>
      </p:sp>
      <p:sp>
        <p:nvSpPr>
          <p:cNvPr id="3" name="Content Placeholder 2">
            <a:extLst>
              <a:ext uri="{FF2B5EF4-FFF2-40B4-BE49-F238E27FC236}">
                <a16:creationId xmlns:a16="http://schemas.microsoft.com/office/drawing/2014/main" id="{03FF6F86-98BB-A28D-6F78-BBD1188D53FC}"/>
              </a:ext>
            </a:extLst>
          </p:cNvPr>
          <p:cNvSpPr>
            <a:spLocks noGrp="1"/>
          </p:cNvSpPr>
          <p:nvPr>
            <p:ph idx="1"/>
          </p:nvPr>
        </p:nvSpPr>
        <p:spPr/>
        <p:txBody>
          <a:bodyPr>
            <a:normAutofit fontScale="85000" lnSpcReduction="20000"/>
          </a:bodyPr>
          <a:lstStyle/>
          <a:p>
            <a:r>
              <a:rPr lang="en-US" dirty="0"/>
              <a:t>One elementary school (where we feel loved), Lansing School District</a:t>
            </a:r>
          </a:p>
          <a:p>
            <a:r>
              <a:rPr lang="en-US" dirty="0"/>
              <a:t>Grades 3, 4, 5, &amp; 6</a:t>
            </a:r>
          </a:p>
          <a:p>
            <a:r>
              <a:rPr lang="en-US" dirty="0"/>
              <a:t>2 Animated Concept Studies per school year</a:t>
            </a:r>
          </a:p>
          <a:p>
            <a:r>
              <a:rPr lang="en-US" dirty="0"/>
              <a:t>1 Math Summer Camp per school year</a:t>
            </a:r>
          </a:p>
          <a:p>
            <a:r>
              <a:rPr lang="en-US" dirty="0"/>
              <a:t>Concept Study (Davis, 2008) borrows from Lesson Study (Fernandez &amp; Yoshida, 2004) and Concept Analysis (</a:t>
            </a:r>
            <a:r>
              <a:rPr lang="en-US" dirty="0" err="1"/>
              <a:t>Leinhardt</a:t>
            </a:r>
            <a:r>
              <a:rPr lang="en-US" dirty="0"/>
              <a:t>, Putnam, &amp; </a:t>
            </a:r>
            <a:r>
              <a:rPr lang="en-US" dirty="0" err="1"/>
              <a:t>Hattrup</a:t>
            </a:r>
            <a:r>
              <a:rPr lang="en-US" dirty="0"/>
              <a:t>, 1992)</a:t>
            </a:r>
          </a:p>
          <a:p>
            <a:r>
              <a:rPr lang="en-US" dirty="0"/>
              <a:t>Our Animated Concept Studies are full of vitality, animation, art, philosophy, bilingualism, and </a:t>
            </a:r>
            <a:r>
              <a:rPr lang="en-US" dirty="0" err="1"/>
              <a:t>mucha</a:t>
            </a:r>
            <a:r>
              <a:rPr lang="en-US" dirty="0"/>
              <a:t> </a:t>
            </a:r>
            <a:r>
              <a:rPr lang="en-US" dirty="0" err="1"/>
              <a:t>felicidad</a:t>
            </a:r>
            <a:r>
              <a:rPr lang="en-US" dirty="0"/>
              <a:t>.  </a:t>
            </a:r>
          </a:p>
          <a:p>
            <a:r>
              <a:rPr lang="en-US" dirty="0"/>
              <a:t>Our Animated Concept Studies draw from concepts of </a:t>
            </a:r>
            <a:r>
              <a:rPr lang="en-US" b="1" dirty="0">
                <a:solidFill>
                  <a:srgbClr val="FF0000"/>
                </a:solidFill>
              </a:rPr>
              <a:t>intra-activity</a:t>
            </a:r>
            <a:r>
              <a:rPr lang="en-US" dirty="0"/>
              <a:t> in Materialist Feminism (Barad, 2007; de Freitas &amp; Sinclair, 2014), </a:t>
            </a:r>
            <a:r>
              <a:rPr lang="en-US" b="1" dirty="0">
                <a:solidFill>
                  <a:srgbClr val="FF0000"/>
                </a:solidFill>
              </a:rPr>
              <a:t>animacy and</a:t>
            </a:r>
            <a:r>
              <a:rPr lang="en-US" dirty="0"/>
              <a:t> </a:t>
            </a:r>
            <a:r>
              <a:rPr lang="en-US" b="1" dirty="0">
                <a:solidFill>
                  <a:srgbClr val="FF0000"/>
                </a:solidFill>
              </a:rPr>
              <a:t>reciprocity</a:t>
            </a:r>
            <a:r>
              <a:rPr lang="en-US" dirty="0"/>
              <a:t> in Indigenous Knowledges (Bell, 2013; </a:t>
            </a:r>
            <a:r>
              <a:rPr lang="en-US" dirty="0" err="1"/>
              <a:t>Cajete</a:t>
            </a:r>
            <a:r>
              <a:rPr lang="en-US" dirty="0"/>
              <a:t>, 2000; Little Bear, 2000) and </a:t>
            </a:r>
            <a:r>
              <a:rPr lang="en-US" b="1" dirty="0">
                <a:solidFill>
                  <a:srgbClr val="FF0000"/>
                </a:solidFill>
              </a:rPr>
              <a:t>decentering the human </a:t>
            </a:r>
            <a:r>
              <a:rPr lang="en-US" dirty="0"/>
              <a:t>in Posthumanism (</a:t>
            </a:r>
            <a:r>
              <a:rPr lang="en-US" dirty="0" err="1"/>
              <a:t>Bradiotti</a:t>
            </a:r>
            <a:r>
              <a:rPr lang="en-US" dirty="0"/>
              <a:t> year; Deleuze &amp; </a:t>
            </a:r>
            <a:r>
              <a:rPr lang="en-US" dirty="0" err="1"/>
              <a:t>Guattari</a:t>
            </a:r>
            <a:r>
              <a:rPr lang="en-US" dirty="0"/>
              <a:t>, 2004)</a:t>
            </a:r>
          </a:p>
          <a:p>
            <a:endParaRPr lang="en-US" dirty="0"/>
          </a:p>
        </p:txBody>
      </p:sp>
    </p:spTree>
    <p:extLst>
      <p:ext uri="{BB962C8B-B14F-4D97-AF65-F5344CB8AC3E}">
        <p14:creationId xmlns:p14="http://schemas.microsoft.com/office/powerpoint/2010/main" val="50215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17A5B5D-178F-55CC-4082-4A49670FDDDB}"/>
              </a:ext>
            </a:extLst>
          </p:cNvPr>
          <p:cNvGraphicFramePr>
            <a:graphicFrameLocks noGrp="1"/>
          </p:cNvGraphicFramePr>
          <p:nvPr>
            <p:extLst>
              <p:ext uri="{D42A27DB-BD31-4B8C-83A1-F6EECF244321}">
                <p14:modId xmlns:p14="http://schemas.microsoft.com/office/powerpoint/2010/main" val="3475514610"/>
              </p:ext>
            </p:extLst>
          </p:nvPr>
        </p:nvGraphicFramePr>
        <p:xfrm>
          <a:off x="895504" y="486568"/>
          <a:ext cx="10234460" cy="5760720"/>
        </p:xfrm>
        <a:graphic>
          <a:graphicData uri="http://schemas.openxmlformats.org/drawingml/2006/table">
            <a:tbl>
              <a:tblPr firstRow="1" firstCol="1" bandRow="1">
                <a:tableStyleId>{5C22544A-7EE6-4342-B048-85BDC9FD1C3A}</a:tableStyleId>
              </a:tblPr>
              <a:tblGrid>
                <a:gridCol w="541410">
                  <a:extLst>
                    <a:ext uri="{9D8B030D-6E8A-4147-A177-3AD203B41FA5}">
                      <a16:colId xmlns:a16="http://schemas.microsoft.com/office/drawing/2014/main" val="291023387"/>
                    </a:ext>
                  </a:extLst>
                </a:gridCol>
                <a:gridCol w="2999604">
                  <a:extLst>
                    <a:ext uri="{9D8B030D-6E8A-4147-A177-3AD203B41FA5}">
                      <a16:colId xmlns:a16="http://schemas.microsoft.com/office/drawing/2014/main" val="2792030207"/>
                    </a:ext>
                  </a:extLst>
                </a:gridCol>
                <a:gridCol w="4291905">
                  <a:extLst>
                    <a:ext uri="{9D8B030D-6E8A-4147-A177-3AD203B41FA5}">
                      <a16:colId xmlns:a16="http://schemas.microsoft.com/office/drawing/2014/main" val="1456564780"/>
                    </a:ext>
                  </a:extLst>
                </a:gridCol>
                <a:gridCol w="2401541">
                  <a:extLst>
                    <a:ext uri="{9D8B030D-6E8A-4147-A177-3AD203B41FA5}">
                      <a16:colId xmlns:a16="http://schemas.microsoft.com/office/drawing/2014/main" val="3987750671"/>
                    </a:ext>
                  </a:extLst>
                </a:gridCol>
              </a:tblGrid>
              <a:tr h="189485">
                <a:tc>
                  <a:txBody>
                    <a:bodyPr/>
                    <a:lstStyle/>
                    <a:p>
                      <a:pPr marL="0" marR="0">
                        <a:spcBef>
                          <a:spcPts val="0"/>
                        </a:spcBef>
                        <a:spcAft>
                          <a:spcPts val="0"/>
                        </a:spcAft>
                      </a:pPr>
                      <a:r>
                        <a:rPr lang="en-US" sz="1800">
                          <a:effectLst/>
                        </a:rPr>
                        <a:t>Day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800" dirty="0">
                          <a:effectLst/>
                        </a:rPr>
                        <a:t>Focus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800" dirty="0">
                          <a:effectLst/>
                        </a:rPr>
                        <a:t>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800" dirty="0">
                          <a:effectLst/>
                        </a:rPr>
                        <a:t>Why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655530899"/>
                  </a:ext>
                </a:extLst>
              </a:tr>
              <a:tr h="3367310">
                <a:tc>
                  <a:txBody>
                    <a:bodyPr/>
                    <a:lstStyle/>
                    <a:p>
                      <a:pPr marL="0" marR="0">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800" dirty="0">
                          <a:effectLst/>
                        </a:rPr>
                        <a:t>Philosophical discussion on “place” and “value”. </a:t>
                      </a:r>
                    </a:p>
                    <a:p>
                      <a:pPr marL="0" marR="0">
                        <a:spcBef>
                          <a:spcPts val="0"/>
                        </a:spcBef>
                        <a:spcAft>
                          <a:spcPts val="0"/>
                        </a:spcAft>
                      </a:pPr>
                      <a:r>
                        <a:rPr lang="en-US" sz="1800" dirty="0">
                          <a:effectLst/>
                        </a:rPr>
                        <a:t> </a:t>
                      </a:r>
                    </a:p>
                    <a:p>
                      <a:pPr marL="0" marR="0">
                        <a:spcBef>
                          <a:spcPts val="0"/>
                        </a:spcBef>
                        <a:spcAft>
                          <a:spcPts val="0"/>
                        </a:spcAft>
                      </a:pPr>
                      <a:r>
                        <a:rPr lang="en-US" sz="1800" dirty="0">
                          <a:effectLst/>
                        </a:rPr>
                        <a:t>How can philosophy help us teach and learn the concepts of “place” and “value”?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342900" marR="0" lvl="0" indent="-342900">
                        <a:spcBef>
                          <a:spcPts val="0"/>
                        </a:spcBef>
                        <a:spcAft>
                          <a:spcPts val="0"/>
                        </a:spcAft>
                        <a:buFont typeface="+mj-lt"/>
                        <a:buAutoNum type="alphaLcParenBoth"/>
                      </a:pPr>
                      <a:r>
                        <a:rPr lang="en-US" sz="1800" dirty="0">
                          <a:effectLst/>
                        </a:rPr>
                        <a:t>Ask students what they value and why. Discuss with potential focus on what “value” means to them. See if or how different people may value the same thing(s) but differently.</a:t>
                      </a:r>
                    </a:p>
                    <a:p>
                      <a:pPr marL="0" marR="0">
                        <a:spcBef>
                          <a:spcPts val="0"/>
                        </a:spcBef>
                        <a:spcAft>
                          <a:spcPts val="0"/>
                        </a:spcAft>
                      </a:pPr>
                      <a:r>
                        <a:rPr lang="en-US" sz="1800" dirty="0">
                          <a:effectLst/>
                        </a:rPr>
                        <a:t> </a:t>
                      </a:r>
                    </a:p>
                    <a:p>
                      <a:pPr marL="342900" marR="0" lvl="0" indent="-342900">
                        <a:spcBef>
                          <a:spcPts val="0"/>
                        </a:spcBef>
                        <a:spcAft>
                          <a:spcPts val="0"/>
                        </a:spcAft>
                        <a:buFont typeface="+mj-lt"/>
                        <a:buAutoNum type="alphaLcParenBoth"/>
                      </a:pPr>
                      <a:r>
                        <a:rPr lang="en-US" sz="1800" dirty="0">
                          <a:effectLst/>
                        </a:rPr>
                        <a:t>Ask where they store/keep items they value most (their real items in real places). Discuss the importance of those places.</a:t>
                      </a:r>
                    </a:p>
                    <a:p>
                      <a:pPr marL="0" marR="0">
                        <a:spcBef>
                          <a:spcPts val="0"/>
                        </a:spcBef>
                        <a:spcAft>
                          <a:spcPts val="0"/>
                        </a:spcAft>
                      </a:pPr>
                      <a:r>
                        <a:rPr lang="en-US" sz="1800" dirty="0">
                          <a:effectLst/>
                        </a:rPr>
                        <a:t> </a:t>
                      </a:r>
                    </a:p>
                    <a:p>
                      <a:pPr marL="342900" marR="0" lvl="0" indent="-342900">
                        <a:spcBef>
                          <a:spcPts val="0"/>
                        </a:spcBef>
                        <a:spcAft>
                          <a:spcPts val="0"/>
                        </a:spcAft>
                        <a:buFont typeface="+mj-lt"/>
                        <a:buAutoNum type="alphaLcParenBoth"/>
                      </a:pPr>
                      <a:r>
                        <a:rPr lang="en-US" sz="1800" dirty="0">
                          <a:effectLst/>
                        </a:rPr>
                        <a:t>Transition to asking them to organize some items in the classroom (e.g. Maybe bring pictures of different items that they value; your call). Discuss their system of organization (e.g., ask: Why did you put what where…). Raise awareness of arbitrary nature of ordering and valuing (subjective but meaningful).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800" dirty="0">
                          <a:effectLst/>
                        </a:rPr>
                        <a:t>Importance of getting to know more about how children make sense of value and place. (By “making sense” we mean involving the whole body).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569642552"/>
                  </a:ext>
                </a:extLst>
              </a:tr>
            </a:tbl>
          </a:graphicData>
        </a:graphic>
      </p:graphicFrame>
    </p:spTree>
    <p:extLst>
      <p:ext uri="{BB962C8B-B14F-4D97-AF65-F5344CB8AC3E}">
        <p14:creationId xmlns:p14="http://schemas.microsoft.com/office/powerpoint/2010/main" val="204196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6B9C25-B589-0043-B4F8-D778EFDBD05C}"/>
              </a:ext>
            </a:extLst>
          </p:cNvPr>
          <p:cNvGraphicFramePr>
            <a:graphicFrameLocks noGrp="1"/>
          </p:cNvGraphicFramePr>
          <p:nvPr>
            <p:extLst>
              <p:ext uri="{D42A27DB-BD31-4B8C-83A1-F6EECF244321}">
                <p14:modId xmlns:p14="http://schemas.microsoft.com/office/powerpoint/2010/main" val="1346625357"/>
              </p:ext>
            </p:extLst>
          </p:nvPr>
        </p:nvGraphicFramePr>
        <p:xfrm>
          <a:off x="895504" y="486568"/>
          <a:ext cx="10234460" cy="5669280"/>
        </p:xfrm>
        <a:graphic>
          <a:graphicData uri="http://schemas.openxmlformats.org/drawingml/2006/table">
            <a:tbl>
              <a:tblPr firstRow="1" firstCol="1" bandRow="1">
                <a:tableStyleId>{5C22544A-7EE6-4342-B048-85BDC9FD1C3A}</a:tableStyleId>
              </a:tblPr>
              <a:tblGrid>
                <a:gridCol w="684122">
                  <a:extLst>
                    <a:ext uri="{9D8B030D-6E8A-4147-A177-3AD203B41FA5}">
                      <a16:colId xmlns:a16="http://schemas.microsoft.com/office/drawing/2014/main" val="291023387"/>
                    </a:ext>
                  </a:extLst>
                </a:gridCol>
                <a:gridCol w="2856892">
                  <a:extLst>
                    <a:ext uri="{9D8B030D-6E8A-4147-A177-3AD203B41FA5}">
                      <a16:colId xmlns:a16="http://schemas.microsoft.com/office/drawing/2014/main" val="2792030207"/>
                    </a:ext>
                  </a:extLst>
                </a:gridCol>
                <a:gridCol w="4291905">
                  <a:extLst>
                    <a:ext uri="{9D8B030D-6E8A-4147-A177-3AD203B41FA5}">
                      <a16:colId xmlns:a16="http://schemas.microsoft.com/office/drawing/2014/main" val="1456564780"/>
                    </a:ext>
                  </a:extLst>
                </a:gridCol>
                <a:gridCol w="2401541">
                  <a:extLst>
                    <a:ext uri="{9D8B030D-6E8A-4147-A177-3AD203B41FA5}">
                      <a16:colId xmlns:a16="http://schemas.microsoft.com/office/drawing/2014/main" val="3987750671"/>
                    </a:ext>
                  </a:extLst>
                </a:gridCol>
              </a:tblGrid>
              <a:tr h="189485">
                <a:tc>
                  <a:txBody>
                    <a:bodyPr/>
                    <a:lstStyle/>
                    <a:p>
                      <a:pPr marL="0" marR="0">
                        <a:spcBef>
                          <a:spcPts val="0"/>
                        </a:spcBef>
                        <a:spcAft>
                          <a:spcPts val="0"/>
                        </a:spcAft>
                      </a:pPr>
                      <a:r>
                        <a:rPr lang="en-US" sz="1600">
                          <a:effectLst/>
                          <a:latin typeface="+mn-lt"/>
                        </a:rPr>
                        <a:t>Day</a:t>
                      </a:r>
                      <a:endParaRPr lang="en-US" sz="1600">
                        <a:effectLst/>
                        <a:latin typeface="+mn-lt"/>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600" dirty="0">
                          <a:effectLst/>
                          <a:latin typeface="+mn-lt"/>
                        </a:rPr>
                        <a:t>Focus</a:t>
                      </a:r>
                      <a:endParaRPr lang="en-US" sz="1600" dirty="0">
                        <a:effectLst/>
                        <a:latin typeface="+mn-lt"/>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400" dirty="0">
                          <a:effectLst/>
                        </a:rPr>
                        <a:t>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200" dirty="0">
                          <a:effectLst/>
                        </a:rPr>
                        <a:t>Why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655530899"/>
                  </a:ext>
                </a:extLst>
              </a:tr>
              <a:tr h="3367310">
                <a:tc>
                  <a:txBody>
                    <a:bodyPr/>
                    <a:lstStyle/>
                    <a:p>
                      <a:pPr marL="0" marR="0">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4</a:t>
                      </a:r>
                    </a:p>
                  </a:txBody>
                  <a:tcPr marL="67990" marR="6799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How space is organized by different number systems. </a:t>
                      </a:r>
                    </a:p>
                    <a:p>
                      <a:pPr marL="0" marR="0">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txBody>
                  <a:tcPr marL="67990" marR="67990" marT="0" marB="0"/>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Ask students if they can think about something that grows from right to left (horizontally).  Confront them with how our base-10 system indicates growth from right to left.</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Study with them Mayan base-20 system. In pairs they take turns to write numbers given to them in base ten and in Mayan. Discuss differences they notice across two systems (guide conversation to space used vertically in Mayan and base-10 horizontally.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Ask them to come up with many meanings for zero.</a:t>
                      </a:r>
                      <a:r>
                        <a:rPr lang="en-US" dirty="0">
                          <a:effectLst/>
                        </a:rPr>
                        <a:t> </a:t>
                      </a:r>
                      <a:r>
                        <a:rPr lang="en-US" sz="1800" kern="1200" dirty="0">
                          <a:solidFill>
                            <a:schemeClr val="dk1"/>
                          </a:solidFill>
                          <a:effectLst/>
                          <a:latin typeface="+mn-lt"/>
                          <a:ea typeface="+mn-ea"/>
                          <a:cs typeface="+mn-cs"/>
                        </a:rPr>
                        <a:t>Discuss common meaning of zero as “nothing” or “emptiness” is kind of static, compared to Mayan meaning as marking the beginning and end of one complete cycle.</a:t>
                      </a:r>
                    </a:p>
                    <a:p>
                      <a:pPr marL="342900" marR="0" lvl="0" indent="-342900">
                        <a:spcBef>
                          <a:spcPts val="0"/>
                        </a:spcBef>
                        <a:spcAft>
                          <a:spcPts val="0"/>
                        </a:spcAft>
                        <a:buFont typeface="+mj-lt"/>
                        <a:buAutoNum type="alphaLcParenBoth"/>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Re-learn to see our base-10 system from a different perspective (embodied, place, </a:t>
                      </a:r>
                      <a:r>
                        <a:rPr lang="en-US" sz="1800" kern="1200" dirty="0" err="1">
                          <a:solidFill>
                            <a:schemeClr val="dk1"/>
                          </a:solidFill>
                          <a:effectLst/>
                          <a:latin typeface="+mn-lt"/>
                          <a:ea typeface="+mn-ea"/>
                          <a:cs typeface="+mn-cs"/>
                        </a:rPr>
                        <a:t>lugar</a:t>
                      </a:r>
                      <a:r>
                        <a:rPr lang="en-US" sz="1800" kern="1200" dirty="0">
                          <a:solidFill>
                            <a:schemeClr val="dk1"/>
                          </a:solidFill>
                          <a:effectLst/>
                          <a:latin typeface="+mn-lt"/>
                          <a:ea typeface="+mn-ea"/>
                          <a:cs typeface="+mn-cs"/>
                        </a:rPr>
                        <a:t>, direction).</a:t>
                      </a:r>
                    </a:p>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569642552"/>
                  </a:ext>
                </a:extLst>
              </a:tr>
            </a:tbl>
          </a:graphicData>
        </a:graphic>
      </p:graphicFrame>
    </p:spTree>
    <p:extLst>
      <p:ext uri="{BB962C8B-B14F-4D97-AF65-F5344CB8AC3E}">
        <p14:creationId xmlns:p14="http://schemas.microsoft.com/office/powerpoint/2010/main" val="296677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E519-1783-5496-4922-8427615E8363}"/>
              </a:ext>
            </a:extLst>
          </p:cNvPr>
          <p:cNvSpPr>
            <a:spLocks noGrp="1"/>
          </p:cNvSpPr>
          <p:nvPr>
            <p:ph type="title"/>
          </p:nvPr>
        </p:nvSpPr>
        <p:spPr/>
        <p:txBody>
          <a:bodyPr/>
          <a:lstStyle/>
          <a:p>
            <a:r>
              <a:rPr lang="en-US" dirty="0"/>
              <a:t>Challenges to get project funded</a:t>
            </a:r>
          </a:p>
        </p:txBody>
      </p:sp>
      <p:sp>
        <p:nvSpPr>
          <p:cNvPr id="3" name="Content Placeholder 2">
            <a:extLst>
              <a:ext uri="{FF2B5EF4-FFF2-40B4-BE49-F238E27FC236}">
                <a16:creationId xmlns:a16="http://schemas.microsoft.com/office/drawing/2014/main" id="{92D80778-44A0-33BC-6F7E-2DC4352B6CE8}"/>
              </a:ext>
            </a:extLst>
          </p:cNvPr>
          <p:cNvSpPr>
            <a:spLocks noGrp="1"/>
          </p:cNvSpPr>
          <p:nvPr>
            <p:ph idx="1"/>
          </p:nvPr>
        </p:nvSpPr>
        <p:spPr/>
        <p:txBody>
          <a:bodyPr/>
          <a:lstStyle/>
          <a:p>
            <a:r>
              <a:rPr lang="en-US" dirty="0"/>
              <a:t>Theories</a:t>
            </a:r>
          </a:p>
          <a:p>
            <a:r>
              <a:rPr lang="en-US" dirty="0">
                <a:solidFill>
                  <a:srgbClr val="000000"/>
                </a:solidFill>
                <a:effectLst/>
                <a:ea typeface="Cambria" panose="02040503050406030204" pitchFamily="18" charset="0"/>
              </a:rPr>
              <a:t>“produce different knowledge and produce knowledge differently” (Lather 2007, p. 13).</a:t>
            </a:r>
            <a:r>
              <a:rPr lang="en-US" dirty="0">
                <a:effectLst/>
              </a:rPr>
              <a:t> </a:t>
            </a:r>
          </a:p>
          <a:p>
            <a:r>
              <a:rPr lang="en-US" dirty="0"/>
              <a:t>Embracing our human uncertainty</a:t>
            </a:r>
          </a:p>
          <a:p>
            <a:r>
              <a:rPr lang="en-US" dirty="0"/>
              <a:t>Embracing mathematical indeterminacy</a:t>
            </a:r>
          </a:p>
          <a:p>
            <a:r>
              <a:rPr lang="en-US" dirty="0"/>
              <a:t>Embracing happiness and love for the possible</a:t>
            </a:r>
          </a:p>
          <a:p>
            <a:r>
              <a:rPr lang="en-US" dirty="0"/>
              <a:t>Is this “scientific” enough to be funded?!?!?! (one morning one student said: No, we’re not doing math).</a:t>
            </a:r>
          </a:p>
        </p:txBody>
      </p:sp>
    </p:spTree>
    <p:extLst>
      <p:ext uri="{BB962C8B-B14F-4D97-AF65-F5344CB8AC3E}">
        <p14:creationId xmlns:p14="http://schemas.microsoft.com/office/powerpoint/2010/main" val="33734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7C0-048D-219A-2E36-B536F388D80A}"/>
              </a:ext>
            </a:extLst>
          </p:cNvPr>
          <p:cNvSpPr>
            <a:spLocks noGrp="1"/>
          </p:cNvSpPr>
          <p:nvPr>
            <p:ph type="title"/>
          </p:nvPr>
        </p:nvSpPr>
        <p:spPr/>
        <p:txBody>
          <a:bodyPr/>
          <a:lstStyle/>
          <a:p>
            <a:r>
              <a:rPr lang="en-US" dirty="0"/>
              <a:t>Our plan for today’s talk</a:t>
            </a:r>
          </a:p>
        </p:txBody>
      </p:sp>
      <p:sp>
        <p:nvSpPr>
          <p:cNvPr id="3" name="Content Placeholder 2">
            <a:extLst>
              <a:ext uri="{FF2B5EF4-FFF2-40B4-BE49-F238E27FC236}">
                <a16:creationId xmlns:a16="http://schemas.microsoft.com/office/drawing/2014/main" id="{D688916F-9E4E-6F0E-BC63-5BB00A020160}"/>
              </a:ext>
            </a:extLst>
          </p:cNvPr>
          <p:cNvSpPr>
            <a:spLocks noGrp="1"/>
          </p:cNvSpPr>
          <p:nvPr>
            <p:ph idx="1"/>
          </p:nvPr>
        </p:nvSpPr>
        <p:spPr/>
        <p:txBody>
          <a:bodyPr/>
          <a:lstStyle/>
          <a:p>
            <a:r>
              <a:rPr lang="en-US" dirty="0"/>
              <a:t>Share how the process of learning to animate mathematical concepts has impacted how we:</a:t>
            </a:r>
          </a:p>
          <a:p>
            <a:r>
              <a:rPr lang="en-US" dirty="0"/>
              <a:t>A) teach and learn</a:t>
            </a:r>
          </a:p>
          <a:p>
            <a:r>
              <a:rPr lang="en-US" dirty="0"/>
              <a:t>B) relate to others, human and more than human</a:t>
            </a:r>
          </a:p>
          <a:p>
            <a:r>
              <a:rPr lang="en-US" dirty="0"/>
              <a:t>C) re-encounter research (broadly)</a:t>
            </a:r>
          </a:p>
          <a:p>
            <a:r>
              <a:rPr lang="en-US" dirty="0"/>
              <a:t>D) re-encounter research on teacher learning (specifically) </a:t>
            </a:r>
          </a:p>
        </p:txBody>
      </p:sp>
    </p:spTree>
    <p:extLst>
      <p:ext uri="{BB962C8B-B14F-4D97-AF65-F5344CB8AC3E}">
        <p14:creationId xmlns:p14="http://schemas.microsoft.com/office/powerpoint/2010/main" val="66631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7633-3551-563A-FE3D-794CEE074815}"/>
              </a:ext>
            </a:extLst>
          </p:cNvPr>
          <p:cNvSpPr>
            <a:spLocks noGrp="1"/>
          </p:cNvSpPr>
          <p:nvPr>
            <p:ph type="title"/>
          </p:nvPr>
        </p:nvSpPr>
        <p:spPr/>
        <p:txBody>
          <a:bodyPr/>
          <a:lstStyle/>
          <a:p>
            <a:r>
              <a:rPr lang="en-US" dirty="0"/>
              <a:t>Sharing how we learn together</a:t>
            </a:r>
          </a:p>
        </p:txBody>
      </p:sp>
      <p:sp>
        <p:nvSpPr>
          <p:cNvPr id="3" name="Content Placeholder 2">
            <a:extLst>
              <a:ext uri="{FF2B5EF4-FFF2-40B4-BE49-F238E27FC236}">
                <a16:creationId xmlns:a16="http://schemas.microsoft.com/office/drawing/2014/main" id="{E425AC22-A063-012F-CEE2-AD1DFCF6465C}"/>
              </a:ext>
            </a:extLst>
          </p:cNvPr>
          <p:cNvSpPr>
            <a:spLocks noGrp="1"/>
          </p:cNvSpPr>
          <p:nvPr>
            <p:ph idx="1"/>
          </p:nvPr>
        </p:nvSpPr>
        <p:spPr/>
        <p:txBody>
          <a:bodyPr/>
          <a:lstStyle/>
          <a:p>
            <a:r>
              <a:rPr lang="en-US" dirty="0"/>
              <a:t>Tina</a:t>
            </a:r>
          </a:p>
          <a:p>
            <a:r>
              <a:rPr lang="en-US" dirty="0"/>
              <a:t>Sofía</a:t>
            </a:r>
          </a:p>
          <a:p>
            <a:r>
              <a:rPr lang="en-US" dirty="0"/>
              <a:t>Melvin</a:t>
            </a:r>
          </a:p>
          <a:p>
            <a:r>
              <a:rPr lang="en-US" dirty="0" err="1"/>
              <a:t>Higinio</a:t>
            </a:r>
            <a:endParaRPr lang="en-US" dirty="0"/>
          </a:p>
          <a:p>
            <a:pPr marL="0" indent="0">
              <a:buNone/>
            </a:pPr>
            <a:endParaRPr lang="en-US" dirty="0"/>
          </a:p>
        </p:txBody>
      </p:sp>
    </p:spTree>
    <p:extLst>
      <p:ext uri="{BB962C8B-B14F-4D97-AF65-F5344CB8AC3E}">
        <p14:creationId xmlns:p14="http://schemas.microsoft.com/office/powerpoint/2010/main" val="15010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1437ECD-9A7D-596D-07DB-877A85FB2D31}"/>
              </a:ext>
            </a:extLst>
          </p:cNvPr>
          <p:cNvPicPr>
            <a:picLocks noChangeAspect="1"/>
          </p:cNvPicPr>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109857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690</Words>
  <Application>Microsoft Macintosh PowerPoint</Application>
  <PresentationFormat>Widescreen</PresentationFormat>
  <Paragraphs>61</Paragraphs>
  <Slides>14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Century Gothic</vt:lpstr>
      <vt:lpstr>Office Theme</vt:lpstr>
      <vt:lpstr>Animating Mathematical Concepts</vt:lpstr>
      <vt:lpstr>Our local teaching-research team</vt:lpstr>
      <vt:lpstr>Our context (and what we do)</vt:lpstr>
      <vt:lpstr>PowerPoint Presentation</vt:lpstr>
      <vt:lpstr>PowerPoint Presentation</vt:lpstr>
      <vt:lpstr>Challenges to get project funded</vt:lpstr>
      <vt:lpstr>Our plan for today’s talk</vt:lpstr>
      <vt:lpstr>Sharing how we learn together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Animating Mathematical Concepts</dc:title>
  <dc:creator>Dominguez, Higinio</dc:creator>
  <cp:lastModifiedBy>Dominguez, Higinio</cp:lastModifiedBy>
  <cp:revision>9</cp:revision>
  <dcterms:created xsi:type="dcterms:W3CDTF">2022-11-13T20:36:07Z</dcterms:created>
  <dcterms:modified xsi:type="dcterms:W3CDTF">2023-06-07T12:24:59Z</dcterms:modified>
</cp:coreProperties>
</file>